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1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notesSlides/notesSlide12.xml" ContentType="application/vnd.openxmlformats-officedocument.presentationml.notesSlide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18"/>
  </p:notesMasterIdLst>
  <p:handoutMasterIdLst>
    <p:handoutMasterId r:id="rId19"/>
  </p:handoutMasterIdLst>
  <p:sldIdLst>
    <p:sldId id="449" r:id="rId3"/>
    <p:sldId id="450" r:id="rId4"/>
    <p:sldId id="451" r:id="rId5"/>
    <p:sldId id="453" r:id="rId6"/>
    <p:sldId id="455" r:id="rId7"/>
    <p:sldId id="461" r:id="rId8"/>
    <p:sldId id="482" r:id="rId9"/>
    <p:sldId id="474" r:id="rId10"/>
    <p:sldId id="483" r:id="rId11"/>
    <p:sldId id="484" r:id="rId12"/>
    <p:sldId id="473" r:id="rId13"/>
    <p:sldId id="466" r:id="rId14"/>
    <p:sldId id="478" r:id="rId15"/>
    <p:sldId id="480" r:id="rId16"/>
    <p:sldId id="485" r:id="rId17"/>
  </p:sldIdLst>
  <p:sldSz cx="9144000" cy="6858000" type="screen4x3"/>
  <p:notesSz cx="6797675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35" autoAdjust="0"/>
    <p:restoredTop sz="94503" autoAdjust="0"/>
  </p:normalViewPr>
  <p:slideViewPr>
    <p:cSldViewPr>
      <p:cViewPr varScale="1">
        <p:scale>
          <a:sx n="111" d="100"/>
          <a:sy n="111" d="100"/>
        </p:scale>
        <p:origin x="106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4" d="100"/>
          <a:sy n="94" d="100"/>
        </p:scale>
        <p:origin x="-3708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amilacosta:Documents:Bacen:Dibap:Lucros%20Reinvestidos%20Camila:Arquivos%20finais:C&#225;lculovaria&#231;&#245;esempresaspequena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sbcdf060\depec01$\Dibap\Sucap\Projetos\BPM6\Apresenta&#231;&#245;es\Gr&#225;ficos%20apresenta&#231;&#227;o%20diretor%20todos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bcdf060\depec01$\Dibap\Sucap\Projetos\BPM6\Apresenta&#231;&#245;es\Gr&#225;ficos%20apresenta&#231;&#227;o%20diretor%20todo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amilacosta:Documents:Bacen:Dibap:Lucros%20Reinvestidos%20Camila:Final%20de%20lucros%20distribu&#237;dos%20C&#226;mbio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amilacosta:Documents:Bacen:Dibap:Lucros%20Reinvestidos%20Camila:Arquivos%20finais:Apuracao%20final%20lucros%20reinvestidos%20pari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amilacosta:Documents:Bacen:Dibap:Lucros%20Reinvestidos%20Camila:Arquivos%20finais:Apuracao%20final%20lucros%20reinvestidos%20pari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amilacosta:Documents:Bacen:Dibap:Lucros%20Reinvestidos%20Camila:Arquivos%20finais:Apuracao%20final%20lucros%20reinvestidos%20pari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amilacosta:Documents:Bacen:Dibap:Bopcom2015:Slides:Apurac&#807;a&#771;o%20Censo%20final%20lucros%20reinvestido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amilacosta:Documents:Bacen:Dibap:Bopcom2015:Slides:Apurac&#807;a&#771;o%20Censo%20final%20lucros%20reinvestido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amilacosta:Documents:Bacen:Dibap:Bopcom2015:Slides:Apurac&#807;a&#771;o%20Censo%20final%20lucros%20reinvestido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amilacosta:Documents:Bacen:Dibap:Bopcom2015:Slides:Apurac&#807;a&#771;o%20Censo%20final%20lucros%20reinvestido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Survey and Estimated Data</a:t>
            </a:r>
          </a:p>
          <a:p>
            <a:pPr>
              <a:defRPr/>
            </a:pPr>
            <a:r>
              <a:rPr lang="en-US"/>
              <a:t>Profits in Foreign</a:t>
            </a:r>
            <a:r>
              <a:rPr lang="en-US" baseline="0"/>
              <a:t> Direct Investment</a:t>
            </a: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4011670042892399"/>
          <c:y val="0.31189516954256502"/>
          <c:w val="0.83845525471209303"/>
          <c:h val="0.493150614843965"/>
        </c:manualLayout>
      </c:layout>
      <c:lineChart>
        <c:grouping val="standard"/>
        <c:varyColors val="0"/>
        <c:ser>
          <c:idx val="0"/>
          <c:order val="0"/>
          <c:tx>
            <c:strRef>
              <c:f>Consolidação!$C$124</c:f>
              <c:strCache>
                <c:ptCount val="1"/>
                <c:pt idx="0">
                  <c:v>Survey Data</c:v>
                </c:pt>
              </c:strCache>
            </c:strRef>
          </c:tx>
          <c:marker>
            <c:symbol val="none"/>
          </c:marker>
          <c:cat>
            <c:numRef>
              <c:f>Consolidação!$B$125:$B$129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Consolidação!$C$125:$C$129</c:f>
              <c:numCache>
                <c:formatCode>0.00</c:formatCode>
                <c:ptCount val="5"/>
                <c:pt idx="0">
                  <c:v>70135.44556227111</c:v>
                </c:pt>
                <c:pt idx="1">
                  <c:v>59396.227341983489</c:v>
                </c:pt>
                <c:pt idx="2">
                  <c:v>39219.371602235173</c:v>
                </c:pt>
                <c:pt idx="3">
                  <c:v>19897.985096960019</c:v>
                </c:pt>
                <c:pt idx="4">
                  <c:v>20838.496210805621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Consolidação!$D$124</c:f>
              <c:strCache>
                <c:ptCount val="1"/>
                <c:pt idx="0">
                  <c:v>Extrapolation</c:v>
                </c:pt>
              </c:strCache>
            </c:strRef>
          </c:tx>
          <c:marker>
            <c:symbol val="none"/>
          </c:marker>
          <c:cat>
            <c:numRef>
              <c:f>Consolidação!$B$125:$B$129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Consolidação!$D$125:$D$129</c:f>
              <c:numCache>
                <c:formatCode>0.00</c:formatCode>
                <c:ptCount val="5"/>
                <c:pt idx="0">
                  <c:v>0</c:v>
                </c:pt>
                <c:pt idx="1">
                  <c:v>14083.40287774014</c:v>
                </c:pt>
                <c:pt idx="2">
                  <c:v>-2408.0162197784239</c:v>
                </c:pt>
                <c:pt idx="3">
                  <c:v>-9079.0966928573762</c:v>
                </c:pt>
                <c:pt idx="4">
                  <c:v>-6896.5334353736207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Consolidação!$E$124</c:f>
              <c:strCache>
                <c:ptCount val="1"/>
                <c:pt idx="0">
                  <c:v>Total Profit</c:v>
                </c:pt>
              </c:strCache>
            </c:strRef>
          </c:tx>
          <c:spPr>
            <a:ln w="76200" cmpd="sng"/>
          </c:spPr>
          <c:marker>
            <c:symbol val="none"/>
          </c:marker>
          <c:cat>
            <c:numRef>
              <c:f>Consolidação!$B$125:$B$129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Consolidação!$E$125:$E$129</c:f>
              <c:numCache>
                <c:formatCode>0.00</c:formatCode>
                <c:ptCount val="5"/>
                <c:pt idx="0">
                  <c:v>70135.44556227111</c:v>
                </c:pt>
                <c:pt idx="1">
                  <c:v>73479.630219723331</c:v>
                </c:pt>
                <c:pt idx="2">
                  <c:v>36811.35538245675</c:v>
                </c:pt>
                <c:pt idx="3">
                  <c:v>10818.888404102639</c:v>
                </c:pt>
                <c:pt idx="4">
                  <c:v>13941.962775431961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7797544"/>
        <c:axId val="187801464"/>
      </c:lineChart>
      <c:catAx>
        <c:axId val="187797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7801464"/>
        <c:crosses val="autoZero"/>
        <c:auto val="1"/>
        <c:lblAlgn val="ctr"/>
        <c:lblOffset val="100"/>
        <c:noMultiLvlLbl val="0"/>
      </c:catAx>
      <c:valAx>
        <c:axId val="187801464"/>
        <c:scaling>
          <c:orientation val="minMax"/>
          <c:min val="-100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US$</a:t>
                </a:r>
                <a:r>
                  <a:rPr lang="en-US" baseline="0"/>
                  <a:t> miillions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5.5142230047305098E-2"/>
              <c:y val="6.8231772927866599E-2"/>
            </c:manualLayout>
          </c:layout>
          <c:overlay val="0"/>
        </c:title>
        <c:numFmt formatCode="&quot;$&quot;#,##0.00" sourceLinked="0"/>
        <c:majorTickMark val="out"/>
        <c:minorTickMark val="none"/>
        <c:tickLblPos val="nextTo"/>
        <c:crossAx val="187797544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chemeClr val="accent1">
                    <a:lumMod val="50000"/>
                  </a:schemeClr>
                </a:solidFill>
              </a:defRPr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Primary income deficit / GDP</a:t>
            </a: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7.9905908526196806E-2"/>
          <c:y val="0.118010035921935"/>
          <c:w val="0.89733528045795197"/>
          <c:h val="0.66549583115103605"/>
        </c:manualLayout>
      </c:layout>
      <c:lineChart>
        <c:grouping val="standard"/>
        <c:varyColors val="0"/>
        <c:ser>
          <c:idx val="1"/>
          <c:order val="0"/>
          <c:tx>
            <c:v>BPM5</c:v>
          </c:tx>
          <c:spPr>
            <a:ln w="31750"/>
          </c:spPr>
          <c:marker>
            <c:symbol val="none"/>
          </c:marker>
          <c:dLbls>
            <c:dLbl>
              <c:idx val="0"/>
              <c:layout>
                <c:manualLayout>
                  <c:x val="-3.2441200324412001E-2"/>
                  <c:y val="-4.60905349794238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0819140308191401E-2"/>
                  <c:y val="5.59670781893003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4330900243309E-2"/>
                  <c:y val="4.3626457900897399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 b="1">
                      <a:solidFill>
                        <a:srgbClr val="C00000"/>
                      </a:solidFill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158086990950948E-2"/>
                      <c:h val="6.0231778439426641E-2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-2.4330900243309E-2"/>
                  <c:y val="5.26748971193415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2.2708840227088401E-2"/>
                  <c:y val="3.950617283950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1.9464720194647199E-2"/>
                  <c:y val="3.950617283950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0"/>
                  <c:y val="1.63599217128365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C00000"/>
                    </a:solidFill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Rendas!$O$1:$X$1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Rendas!$O$23:$X$23</c:f>
              <c:numCache>
                <c:formatCode>0.00%</c:formatCode>
                <c:ptCount val="10"/>
                <c:pt idx="0">
                  <c:v>2.94268327412316E-2</c:v>
                </c:pt>
                <c:pt idx="1">
                  <c:v>2.5239542092049799E-2</c:v>
                </c:pt>
                <c:pt idx="2">
                  <c:v>2.1434488360992598E-2</c:v>
                </c:pt>
                <c:pt idx="3">
                  <c:v>2.4569526699151301E-2</c:v>
                </c:pt>
                <c:pt idx="4">
                  <c:v>2.07206415973804E-2</c:v>
                </c:pt>
                <c:pt idx="5">
                  <c:v>1.8417848181029501E-2</c:v>
                </c:pt>
                <c:pt idx="6">
                  <c:v>1.9118241024652202E-2</c:v>
                </c:pt>
                <c:pt idx="7">
                  <c:v>1.5773509658855801E-2</c:v>
                </c:pt>
                <c:pt idx="8">
                  <c:v>1.7733556949240399E-2</c:v>
                </c:pt>
                <c:pt idx="9">
                  <c:v>1.8528851592422499E-2</c:v>
                </c:pt>
              </c:numCache>
            </c:numRef>
          </c:val>
          <c:smooth val="0"/>
        </c:ser>
        <c:ser>
          <c:idx val="0"/>
          <c:order val="1"/>
          <c:tx>
            <c:v>BPM6</c:v>
          </c:tx>
          <c:spPr>
            <a:ln w="31750"/>
          </c:spPr>
          <c:marker>
            <c:symbol val="none"/>
          </c:marker>
          <c:dLbls>
            <c:dLbl>
              <c:idx val="0"/>
              <c:layout>
                <c:manualLayout>
                  <c:x val="-5.19059205190592E-2"/>
                  <c:y val="-3.8173150663285298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pt-BR" sz="1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4330900243309E-2"/>
                  <c:y val="-4.0899804282091397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pt-BR" sz="1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4.2173560421735597E-2"/>
                  <c:y val="4.08997764168368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pt-BR"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158086990950948E-2"/>
                      <c:h val="5.7505124820620541E-2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-2.7575020275750199E-2"/>
                  <c:y val="-3.950617283950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2.9197080291970798E-2"/>
                  <c:y val="-3.6213991769547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1.9464720194647199E-2"/>
                  <c:y val="-4.9382716049382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1.6220600162206E-2"/>
                  <c:y val="-3.29218106995885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pt-BR"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Rendas!$O$1:$X$1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Rendas!$O$25:$X$25</c:f>
              <c:numCache>
                <c:formatCode>General</c:formatCode>
                <c:ptCount val="10"/>
                <c:pt idx="5" formatCode="0.00%">
                  <c:v>3.04861258677094E-2</c:v>
                </c:pt>
                <c:pt idx="6" formatCode="0.00%">
                  <c:v>2.55724248370338E-2</c:v>
                </c:pt>
                <c:pt idx="7" formatCode="0.00%">
                  <c:v>2.6843515407724401E-2</c:v>
                </c:pt>
                <c:pt idx="8" formatCode="0.00%">
                  <c:v>2.0144726907260699E-2</c:v>
                </c:pt>
                <c:pt idx="9" formatCode="0.00%">
                  <c:v>2.2433358294760401E-2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3465640"/>
        <c:axId val="243466032"/>
      </c:lineChart>
      <c:catAx>
        <c:axId val="243465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/>
          <a:lstStyle/>
          <a:p>
            <a:pPr>
              <a:defRPr sz="1200"/>
            </a:pPr>
            <a:endParaRPr lang="pt-BR"/>
          </a:p>
        </c:txPr>
        <c:crossAx val="243466032"/>
        <c:crosses val="autoZero"/>
        <c:auto val="1"/>
        <c:lblAlgn val="ctr"/>
        <c:lblOffset val="100"/>
        <c:noMultiLvlLbl val="0"/>
      </c:catAx>
      <c:valAx>
        <c:axId val="243466032"/>
        <c:scaling>
          <c:orientation val="minMax"/>
          <c:max val="0.06"/>
          <c:min val="-0.01"/>
        </c:scaling>
        <c:delete val="0"/>
        <c:axPos val="l"/>
        <c:numFmt formatCode="0.0%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pt-BR"/>
          </a:p>
        </c:txPr>
        <c:crossAx val="243465640"/>
        <c:crosses val="autoZero"/>
        <c:crossBetween val="between"/>
        <c:majorUnit val="0.01"/>
        <c:minorUnit val="5.0000000000000001E-3"/>
      </c:valAx>
    </c:plotArea>
    <c:legend>
      <c:legendPos val="b"/>
      <c:overlay val="0"/>
      <c:txPr>
        <a:bodyPr/>
        <a:lstStyle/>
        <a:p>
          <a:pPr>
            <a:defRPr sz="1200" b="1"/>
          </a:pPr>
          <a:endParaRPr lang="pt-B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/>
            </a:pPr>
            <a:r>
              <a:rPr lang="en-US" sz="1400" dirty="0" smtClean="0"/>
              <a:t>Direct investment – assets - 2014</a:t>
            </a:r>
            <a:endParaRPr lang="en-US" sz="1400" dirty="0"/>
          </a:p>
        </c:rich>
      </c:tx>
      <c:layout>
        <c:manualLayout>
          <c:xMode val="edge"/>
          <c:yMode val="edge"/>
          <c:x val="0.19224958997022901"/>
          <c:y val="2.0502483851000699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19220004966768"/>
          <c:y val="0.19659841318444299"/>
          <c:w val="0.82058114610673605"/>
          <c:h val="0.60388920201278495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en-US" smtClean="0">
                        <a:solidFill>
                          <a:schemeClr val="tx1"/>
                        </a:solidFill>
                      </a:rPr>
                      <a:t>25 736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00" b="1">
                    <a:solidFill>
                      <a:schemeClr val="tx1"/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'IBD e IED gráficos'!$A$19:$B$19</c:f>
              <c:strCache>
                <c:ptCount val="2"/>
                <c:pt idx="0">
                  <c:v>BPM5</c:v>
                </c:pt>
                <c:pt idx="1">
                  <c:v>BPM6</c:v>
                </c:pt>
              </c:strCache>
            </c:strRef>
          </c:cat>
          <c:val>
            <c:numRef>
              <c:f>('IBD e IED gráficos'!$B$4,'IBD e IED gráficos'!$B$13)</c:f>
              <c:numCache>
                <c:formatCode>##\ ###\ ##0_);\-##\ ###\ ##0_);\-\ </c:formatCode>
                <c:ptCount val="2"/>
                <c:pt idx="0">
                  <c:v>-3540.0669363699999</c:v>
                </c:pt>
                <c:pt idx="1">
                  <c:v>26253.716179999999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3466816"/>
        <c:axId val="243984880"/>
      </c:barChart>
      <c:catAx>
        <c:axId val="2434668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txPr>
          <a:bodyPr/>
          <a:lstStyle/>
          <a:p>
            <a:pPr>
              <a:defRPr sz="1400" b="1"/>
            </a:pPr>
            <a:endParaRPr lang="pt-BR"/>
          </a:p>
        </c:txPr>
        <c:crossAx val="243984880"/>
        <c:crosses val="autoZero"/>
        <c:auto val="1"/>
        <c:lblAlgn val="ctr"/>
        <c:lblOffset val="100"/>
        <c:noMultiLvlLbl val="0"/>
      </c:catAx>
      <c:valAx>
        <c:axId val="243984880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/>
                  <a:t>US$ </a:t>
                </a:r>
                <a:r>
                  <a:rPr lang="en-US" dirty="0" smtClean="0"/>
                  <a:t>million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1.11547434900396E-3"/>
              <c:y val="9.3395788001875105E-2"/>
            </c:manualLayout>
          </c:layout>
          <c:overlay val="0"/>
        </c:title>
        <c:numFmt formatCode="##\ ###\ ##0_);\-##\ ###\ ##0_);\-\ " sourceLinked="1"/>
        <c:majorTickMark val="out"/>
        <c:minorTickMark val="none"/>
        <c:tickLblPos val="nextTo"/>
        <c:crossAx val="24346681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400" dirty="0" smtClean="0"/>
              <a:t>Direct investment – liabilities - 2014</a:t>
            </a:r>
            <a:endParaRPr lang="en-US" sz="1400" dirty="0"/>
          </a:p>
        </c:rich>
      </c:tx>
      <c:layout>
        <c:manualLayout>
          <c:xMode val="edge"/>
          <c:yMode val="edge"/>
          <c:x val="0.252433294448765"/>
          <c:y val="3.10824455085239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56120847683591"/>
          <c:y val="0.157882035578886"/>
          <c:w val="0.84387915231640898"/>
          <c:h val="0.72613808690580295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 </a:t>
                    </a:r>
                    <a:r>
                      <a:rPr lang="en-US"/>
                      <a:t>96 </a:t>
                    </a:r>
                    <a:r>
                      <a:rPr lang="en-US" smtClean="0"/>
                      <a:t>851 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'IBD e IED gráficos'!$A$19:$B$19</c:f>
              <c:strCache>
                <c:ptCount val="2"/>
                <c:pt idx="0">
                  <c:v>BPM5</c:v>
                </c:pt>
                <c:pt idx="1">
                  <c:v>BPM6</c:v>
                </c:pt>
              </c:strCache>
            </c:strRef>
          </c:cat>
          <c:val>
            <c:numRef>
              <c:f>('IBD e IED gráficos'!$E$4,'IBD e IED gráficos'!$E$13)</c:f>
              <c:numCache>
                <c:formatCode>##\ ###\ ##0_);\-##\ ###\ ##0_);\-\ </c:formatCode>
                <c:ptCount val="2"/>
                <c:pt idx="0">
                  <c:v>62494.753999770008</c:v>
                </c:pt>
                <c:pt idx="1">
                  <c:v>96570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3985664"/>
        <c:axId val="243986056"/>
      </c:barChart>
      <c:catAx>
        <c:axId val="2439856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txPr>
          <a:bodyPr/>
          <a:lstStyle/>
          <a:p>
            <a:pPr>
              <a:defRPr sz="1400" b="1"/>
            </a:pPr>
            <a:endParaRPr lang="pt-BR"/>
          </a:p>
        </c:txPr>
        <c:crossAx val="243986056"/>
        <c:crosses val="autoZero"/>
        <c:auto val="1"/>
        <c:lblAlgn val="ctr"/>
        <c:lblOffset val="100"/>
        <c:noMultiLvlLbl val="0"/>
      </c:catAx>
      <c:valAx>
        <c:axId val="243986056"/>
        <c:scaling>
          <c:orientation val="minMax"/>
          <c:max val="1100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100"/>
                </a:pPr>
                <a:r>
                  <a:rPr lang="en-US" sz="1100" dirty="0"/>
                  <a:t>US$ </a:t>
                </a:r>
                <a:r>
                  <a:rPr lang="en-US" sz="1100" dirty="0" smtClean="0"/>
                  <a:t>million</a:t>
                </a:r>
                <a:endParaRPr lang="en-US" sz="1100" dirty="0"/>
              </a:p>
            </c:rich>
          </c:tx>
          <c:layout>
            <c:manualLayout>
              <c:xMode val="edge"/>
              <c:yMode val="edge"/>
              <c:x val="1.73676455278563E-4"/>
              <c:y val="3.6302607206394499E-2"/>
            </c:manualLayout>
          </c:layout>
          <c:overlay val="0"/>
        </c:title>
        <c:numFmt formatCode="##\ ###\ ##0_);\-##\ ###\ ##0_);\-\ 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pt-BR"/>
          </a:p>
        </c:txPr>
        <c:crossAx val="24398566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en-US" sz="2400"/>
              <a:t>Current account deficit / GDP </a:t>
            </a:r>
          </a:p>
        </c:rich>
      </c:tx>
      <c:layout>
        <c:manualLayout>
          <c:xMode val="edge"/>
          <c:yMode val="edge"/>
          <c:x val="0.107656123276561"/>
          <c:y val="1.3633268094030499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6.2645362760311907E-2"/>
          <c:y val="3.0272725477078499E-2"/>
          <c:w val="0.91951197706126098"/>
          <c:h val="0.79916092065566802"/>
        </c:manualLayout>
      </c:layout>
      <c:lineChart>
        <c:grouping val="standard"/>
        <c:varyColors val="0"/>
        <c:ser>
          <c:idx val="0"/>
          <c:order val="0"/>
          <c:tx>
            <c:v>BPM5</c:v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1086780210867798E-2"/>
                  <c:y val="3.27198434256730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1.9464720194647199E-2"/>
                  <c:y val="2.72665361880609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0"/>
                  <c:y val="1.63599217128365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0"/>
                  <c:y val="8.17996085641829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0"/>
                  <c:y val="3.27198434256730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rgbClr val="C00000"/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'Série estimada TC 2005a14'!$B$2:$K$2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'Série estimada TC 2005a14'!$B$23:$K$23</c:f>
              <c:numCache>
                <c:formatCode>0.00%</c:formatCode>
                <c:ptCount val="10"/>
                <c:pt idx="0">
                  <c:v>-1.5847729195941698E-2</c:v>
                </c:pt>
                <c:pt idx="1">
                  <c:v>-1.25303212527228E-2</c:v>
                </c:pt>
                <c:pt idx="2">
                  <c:v>-1.1347862380173799E-3</c:v>
                </c:pt>
                <c:pt idx="3">
                  <c:v>1.70767891152117E-2</c:v>
                </c:pt>
                <c:pt idx="4">
                  <c:v>1.4949391215739301E-2</c:v>
                </c:pt>
                <c:pt idx="5">
                  <c:v>2.2049834968883599E-2</c:v>
                </c:pt>
                <c:pt idx="6">
                  <c:v>2.1200846405298499E-2</c:v>
                </c:pt>
                <c:pt idx="7">
                  <c:v>2.4139644677765901E-2</c:v>
                </c:pt>
                <c:pt idx="8">
                  <c:v>3.6212175390154699E-2</c:v>
                </c:pt>
                <c:pt idx="9">
                  <c:v>4.1947910404687101E-2</c:v>
                </c:pt>
              </c:numCache>
            </c:numRef>
          </c:val>
          <c:smooth val="0"/>
        </c:ser>
        <c:ser>
          <c:idx val="2"/>
          <c:order val="1"/>
          <c:tx>
            <c:v>BPM6</c:v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dLbls>
            <c:dLbl>
              <c:idx val="5"/>
              <c:layout>
                <c:manualLayout>
                  <c:x val="-7.2992700729927001E-2"/>
                  <c:y val="1.90865753316427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4.2173560421735597E-2"/>
                  <c:y val="2.45398825692548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2.1086780210867798E-2"/>
                  <c:y val="3.54464970444791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4.2173560421735597E-2"/>
                  <c:y val="-4.63531115197036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1.1354420113544201E-2"/>
                  <c:y val="-2.45398825692548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rgbClr val="0070C0"/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'Série estimada TC 2005a14'!$B$2:$K$2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'Série estimada TC 2005a14'!$B$29:$K$29</c:f>
              <c:numCache>
                <c:formatCode>General</c:formatCode>
                <c:ptCount val="10"/>
                <c:pt idx="5" formatCode="0.00%">
                  <c:v>3.4770710286366101E-2</c:v>
                </c:pt>
                <c:pt idx="6" formatCode="0.00%">
                  <c:v>2.8217155417788499E-2</c:v>
                </c:pt>
                <c:pt idx="7" formatCode="0.00%">
                  <c:v>3.54348963114706E-2</c:v>
                </c:pt>
                <c:pt idx="8" formatCode="0.00%">
                  <c:v>3.8349663113475402E-2</c:v>
                </c:pt>
                <c:pt idx="9" formatCode="0.00%">
                  <c:v>4.4447405728796699E-2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3986840"/>
        <c:axId val="243987232"/>
      </c:lineChart>
      <c:catAx>
        <c:axId val="243986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/>
          <a:lstStyle/>
          <a:p>
            <a:pPr>
              <a:defRPr sz="1800"/>
            </a:pPr>
            <a:endParaRPr lang="pt-BR"/>
          </a:p>
        </c:txPr>
        <c:crossAx val="243987232"/>
        <c:crosses val="autoZero"/>
        <c:auto val="1"/>
        <c:lblAlgn val="ctr"/>
        <c:lblOffset val="100"/>
        <c:noMultiLvlLbl val="0"/>
      </c:catAx>
      <c:valAx>
        <c:axId val="243987232"/>
        <c:scaling>
          <c:orientation val="minMax"/>
        </c:scaling>
        <c:delete val="0"/>
        <c:axPos val="l"/>
        <c:numFmt formatCode="0.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pt-BR"/>
          </a:p>
        </c:txPr>
        <c:crossAx val="243986840"/>
        <c:crosses val="autoZero"/>
        <c:crossBetween val="between"/>
        <c:majorUnit val="5.0000000000000001E-3"/>
      </c:valAx>
    </c:plotArea>
    <c:legend>
      <c:legendPos val="b"/>
      <c:layout>
        <c:manualLayout>
          <c:xMode val="edge"/>
          <c:yMode val="edge"/>
          <c:x val="0.33874117925040398"/>
          <c:y val="0.92773401773054798"/>
          <c:w val="0.325761761531633"/>
          <c:h val="5.5906060556615199E-2"/>
        </c:manualLayout>
      </c:layout>
      <c:overlay val="0"/>
      <c:txPr>
        <a:bodyPr/>
        <a:lstStyle/>
        <a:p>
          <a:pPr>
            <a:defRPr sz="2000" b="1"/>
          </a:pPr>
          <a:endParaRPr lang="pt-B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 sz="1800" b="1" i="0" baseline="0">
                <a:effectLst/>
              </a:rPr>
              <a:t>Six Months Moving Average</a:t>
            </a:r>
            <a:endParaRPr lang="pt-BR">
              <a:effectLst/>
            </a:endParaRP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9532319069391094E-2"/>
          <c:y val="0.109363458305464"/>
          <c:w val="0.84052087116370799"/>
          <c:h val="0.861780172215315"/>
        </c:manualLayout>
      </c:layout>
      <c:lineChart>
        <c:grouping val="standard"/>
        <c:varyColors val="0"/>
        <c:ser>
          <c:idx val="0"/>
          <c:order val="0"/>
          <c:tx>
            <c:v>Real</c:v>
          </c:tx>
          <c:val>
            <c:numRef>
              <c:f>FinalIED!$C$2:$C$63</c:f>
              <c:numCache>
                <c:formatCode>_(* #,##0.00_);_(* \(#,##0.00\);_(* "-"??_);_(@_)</c:formatCode>
                <c:ptCount val="62"/>
                <c:pt idx="0">
                  <c:v>847.51131102961585</c:v>
                </c:pt>
                <c:pt idx="1">
                  <c:v>1329.363351597154</c:v>
                </c:pt>
                <c:pt idx="2">
                  <c:v>2818.8621630427219</c:v>
                </c:pt>
                <c:pt idx="3">
                  <c:v>3799.0078327433248</c:v>
                </c:pt>
                <c:pt idx="4">
                  <c:v>2206.1542887815749</c:v>
                </c:pt>
                <c:pt idx="5">
                  <c:v>5597.6018579408064</c:v>
                </c:pt>
                <c:pt idx="6">
                  <c:v>2541.2738692802518</c:v>
                </c:pt>
                <c:pt idx="7">
                  <c:v>3074.9702830149331</c:v>
                </c:pt>
                <c:pt idx="8">
                  <c:v>1881.7208180938519</c:v>
                </c:pt>
                <c:pt idx="9">
                  <c:v>2486.470234463658</c:v>
                </c:pt>
                <c:pt idx="10">
                  <c:v>2290.068229287805</c:v>
                </c:pt>
                <c:pt idx="11">
                  <c:v>6362.523107175014</c:v>
                </c:pt>
                <c:pt idx="12">
                  <c:v>1610.485364316128</c:v>
                </c:pt>
                <c:pt idx="13">
                  <c:v>2548.9919639311579</c:v>
                </c:pt>
                <c:pt idx="14">
                  <c:v>5302.1955143847417</c:v>
                </c:pt>
                <c:pt idx="15">
                  <c:v>2186.6593152597361</c:v>
                </c:pt>
                <c:pt idx="16">
                  <c:v>3315.240155890765</c:v>
                </c:pt>
                <c:pt idx="17">
                  <c:v>4227.726153855654</c:v>
                </c:pt>
                <c:pt idx="18">
                  <c:v>2013.5358603451559</c:v>
                </c:pt>
                <c:pt idx="19">
                  <c:v>4190.0904573527023</c:v>
                </c:pt>
                <c:pt idx="20">
                  <c:v>2728.6629728731159</c:v>
                </c:pt>
                <c:pt idx="21">
                  <c:v>2354.3213273729211</c:v>
                </c:pt>
                <c:pt idx="22">
                  <c:v>4692.6630929246412</c:v>
                </c:pt>
                <c:pt idx="23">
                  <c:v>6070.9790640569336</c:v>
                </c:pt>
                <c:pt idx="24">
                  <c:v>1062.618260819248</c:v>
                </c:pt>
                <c:pt idx="25">
                  <c:v>1676.749514823945</c:v>
                </c:pt>
                <c:pt idx="26">
                  <c:v>1400.5515005905461</c:v>
                </c:pt>
                <c:pt idx="27">
                  <c:v>3966.141220710083</c:v>
                </c:pt>
                <c:pt idx="28">
                  <c:v>3952.7209550411808</c:v>
                </c:pt>
                <c:pt idx="29">
                  <c:v>2736.5009936464562</c:v>
                </c:pt>
                <c:pt idx="30">
                  <c:v>2304.8335725679171</c:v>
                </c:pt>
                <c:pt idx="31">
                  <c:v>3666.4107753222361</c:v>
                </c:pt>
                <c:pt idx="32">
                  <c:v>1905.0642846719311</c:v>
                </c:pt>
                <c:pt idx="33">
                  <c:v>3518.4162028593942</c:v>
                </c:pt>
                <c:pt idx="34">
                  <c:v>2048.9337549627949</c:v>
                </c:pt>
                <c:pt idx="35">
                  <c:v>7137.9544489393584</c:v>
                </c:pt>
                <c:pt idx="36">
                  <c:v>2665.5062317955371</c:v>
                </c:pt>
                <c:pt idx="37">
                  <c:v>2843.9666372884139</c:v>
                </c:pt>
                <c:pt idx="38">
                  <c:v>3531.445981154473</c:v>
                </c:pt>
                <c:pt idx="39">
                  <c:v>4348.3543888786789</c:v>
                </c:pt>
                <c:pt idx="40">
                  <c:v>2271.3861010522569</c:v>
                </c:pt>
                <c:pt idx="41">
                  <c:v>3678.9731606760779</c:v>
                </c:pt>
                <c:pt idx="42">
                  <c:v>2798.1516112270342</c:v>
                </c:pt>
                <c:pt idx="43">
                  <c:v>3757.1335541607</c:v>
                </c:pt>
                <c:pt idx="44">
                  <c:v>4616.9887164766014</c:v>
                </c:pt>
                <c:pt idx="45">
                  <c:v>2357.8507283167678</c:v>
                </c:pt>
                <c:pt idx="46">
                  <c:v>2925.2612724893079</c:v>
                </c:pt>
                <c:pt idx="47">
                  <c:v>9442.6933554826064</c:v>
                </c:pt>
                <c:pt idx="48">
                  <c:v>3250.4463652186232</c:v>
                </c:pt>
                <c:pt idx="49">
                  <c:v>2592.9975665827228</c:v>
                </c:pt>
                <c:pt idx="50">
                  <c:v>2349.5823322984961</c:v>
                </c:pt>
                <c:pt idx="51">
                  <c:v>4171.8929063548831</c:v>
                </c:pt>
                <c:pt idx="52">
                  <c:v>2836.6697121710959</c:v>
                </c:pt>
                <c:pt idx="53">
                  <c:v>3045.0152577091599</c:v>
                </c:pt>
                <c:pt idx="54">
                  <c:v>1566.249864447926</c:v>
                </c:pt>
                <c:pt idx="55">
                  <c:v>2686.94562833081</c:v>
                </c:pt>
                <c:pt idx="56">
                  <c:v>2768.2806868622729</c:v>
                </c:pt>
                <c:pt idx="57">
                  <c:v>3007.0731674796571</c:v>
                </c:pt>
                <c:pt idx="58">
                  <c:v>4253.9533412668288</c:v>
                </c:pt>
                <c:pt idx="59">
                  <c:v>7429.0608640785376</c:v>
                </c:pt>
                <c:pt idx="60">
                  <c:v>1251.581410189302</c:v>
                </c:pt>
                <c:pt idx="61">
                  <c:v>1043.9279781927551</c:v>
                </c:pt>
              </c:numCache>
            </c:numRef>
          </c:val>
          <c:smooth val="0"/>
        </c:ser>
        <c:ser>
          <c:idx val="1"/>
          <c:order val="1"/>
          <c:tx>
            <c:v>Previsão</c:v>
          </c:tx>
          <c:val>
            <c:numRef>
              <c:f>FinalIED!$F$112:$F$173</c:f>
              <c:numCache>
                <c:formatCode>General</c:formatCode>
                <c:ptCount val="62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 formatCode="_(* #,##0.00_);_(* \(#,##0.00\);_(* &quot;-&quot;??_);_(@_)">
                  <c:v>2766.4168008558659</c:v>
                </c:pt>
                <c:pt idx="6" formatCode="_(* #,##0.00_);_(* \(#,##0.00\);_(* &quot;-&quot;??_);_(@_)">
                  <c:v>3048.710560564306</c:v>
                </c:pt>
                <c:pt idx="7" formatCode="_(* #,##0.00_);_(* \(#,##0.00\);_(* &quot;-&quot;??_);_(@_)">
                  <c:v>3339.645049133936</c:v>
                </c:pt>
                <c:pt idx="8" formatCode="_(* #,##0.00_);_(* \(#,##0.00\);_(* &quot;-&quot;??_);_(@_)">
                  <c:v>3183.45482497579</c:v>
                </c:pt>
                <c:pt idx="9" formatCode="_(* #,##0.00_);_(* \(#,##0.00\);_(* &quot;-&quot;??_);_(@_)">
                  <c:v>2964.698558595846</c:v>
                </c:pt>
                <c:pt idx="10" formatCode="_(* #,##0.00_);_(* \(#,##0.00\);_(* &quot;-&quot;??_);_(@_)">
                  <c:v>2978.6842153468838</c:v>
                </c:pt>
                <c:pt idx="11" formatCode="_(* #,##0.00_);_(* \(#,##0.00\);_(* &quot;-&quot;??_);_(@_)">
                  <c:v>3106.1710902192531</c:v>
                </c:pt>
                <c:pt idx="12" formatCode="_(* #,##0.00_);_(* \(#,##0.00\);_(* &quot;-&quot;??_);_(@_)">
                  <c:v>2951.039672725231</c:v>
                </c:pt>
                <c:pt idx="13" formatCode="_(* #,##0.00_);_(* \(#,##0.00\);_(* &quot;-&quot;??_);_(@_)">
                  <c:v>2863.3766195446019</c:v>
                </c:pt>
                <c:pt idx="14" formatCode="_(* #,##0.00_);_(* \(#,##0.00\);_(* &quot;-&quot;??_);_(@_)">
                  <c:v>3433.4557355930838</c:v>
                </c:pt>
                <c:pt idx="15" formatCode="_(* #,##0.00_);_(* \(#,##0.00\);_(* &quot;-&quot;??_);_(@_)">
                  <c:v>3383.487249059096</c:v>
                </c:pt>
                <c:pt idx="16" formatCode="_(* #,##0.00_);_(* \(#,##0.00\);_(* &quot;-&quot;??_);_(@_)">
                  <c:v>3554.3492368262569</c:v>
                </c:pt>
                <c:pt idx="17" formatCode="_(* #,##0.00_);_(* \(#,##0.00\);_(* &quot;-&quot;??_);_(@_)">
                  <c:v>3198.5497446063641</c:v>
                </c:pt>
                <c:pt idx="18" formatCode="_(* #,##0.00_);_(* \(#,##0.00\);_(* &quot;-&quot;??_);_(@_)">
                  <c:v>3265.7248272778688</c:v>
                </c:pt>
                <c:pt idx="19" formatCode="_(* #,##0.00_);_(* \(#,##0.00\);_(* &quot;-&quot;??_);_(@_)">
                  <c:v>3539.2412428481261</c:v>
                </c:pt>
                <c:pt idx="20" formatCode="_(* #,##0.00_);_(* \(#,##0.00\);_(* &quot;-&quot;??_);_(@_)">
                  <c:v>3110.3191525961902</c:v>
                </c:pt>
                <c:pt idx="21" formatCode="_(* #,##0.00_);_(* \(#,##0.00\);_(* &quot;-&quot;??_);_(@_)">
                  <c:v>3138.262821281719</c:v>
                </c:pt>
                <c:pt idx="22" formatCode="_(* #,##0.00_);_(* \(#,##0.00\);_(* &quot;-&quot;??_);_(@_)">
                  <c:v>3367.833310787365</c:v>
                </c:pt>
                <c:pt idx="23" formatCode="_(* #,##0.00_);_(* \(#,##0.00\);_(* &quot;-&quot;??_);_(@_)">
                  <c:v>3675.0421291542461</c:v>
                </c:pt>
                <c:pt idx="24" formatCode="_(* #,##0.00_);_(* \(#,##0.00\);_(* &quot;-&quot;??_);_(@_)">
                  <c:v>3516.555862566594</c:v>
                </c:pt>
                <c:pt idx="25" formatCode="_(* #,##0.00_);_(* \(#,##0.00\);_(* &quot;-&quot;??_);_(@_)">
                  <c:v>3097.6657054784682</c:v>
                </c:pt>
                <c:pt idx="26" formatCode="_(* #,##0.00_);_(* \(#,##0.00\);_(* &quot;-&quot;??_);_(@_)">
                  <c:v>2876.3137934313741</c:v>
                </c:pt>
                <c:pt idx="27" formatCode="_(* #,##0.00_);_(* \(#,##0.00\);_(* &quot;-&quot;??_);_(@_)">
                  <c:v>3144.9504423209</c:v>
                </c:pt>
                <c:pt idx="28" formatCode="_(* #,##0.00_);_(* \(#,##0.00\);_(* &quot;-&quot;??_);_(@_)">
                  <c:v>3021.626752673656</c:v>
                </c:pt>
                <c:pt idx="29" formatCode="_(* #,##0.00_);_(* \(#,##0.00\);_(* &quot;-&quot;??_);_(@_)">
                  <c:v>2465.8804076052429</c:v>
                </c:pt>
                <c:pt idx="30" formatCode="_(* #,##0.00_);_(* \(#,##0.00\);_(* &quot;-&quot;??_);_(@_)">
                  <c:v>2672.916292896688</c:v>
                </c:pt>
                <c:pt idx="31" formatCode="_(* #,##0.00_);_(* \(#,##0.00\);_(* &quot;-&quot;??_);_(@_)">
                  <c:v>3004.5265029797361</c:v>
                </c:pt>
                <c:pt idx="32" formatCode="_(* #,##0.00_);_(* \(#,##0.00\);_(* &quot;-&quot;??_);_(@_)">
                  <c:v>3088.6119669933</c:v>
                </c:pt>
                <c:pt idx="33" formatCode="_(* #,##0.00_);_(* \(#,##0.00\);_(* &quot;-&quot;??_);_(@_)">
                  <c:v>3013.991130684853</c:v>
                </c:pt>
                <c:pt idx="34" formatCode="_(* #,##0.00_);_(* \(#,##0.00\);_(* &quot;-&quot;??_);_(@_)">
                  <c:v>2696.6932640051218</c:v>
                </c:pt>
                <c:pt idx="35" formatCode="_(* #,##0.00_);_(* \(#,##0.00\);_(* &quot;-&quot;??_);_(@_)">
                  <c:v>3430.268839887271</c:v>
                </c:pt>
                <c:pt idx="36" formatCode="_(* #,##0.00_);_(* \(#,##0.00\);_(* &quot;-&quot;??_);_(@_)">
                  <c:v>3490.380949758543</c:v>
                </c:pt>
                <c:pt idx="37" formatCode="_(* #,##0.00_);_(* \(#,##0.00\);_(* &quot;-&quot;??_);_(@_)">
                  <c:v>3353.3069267529049</c:v>
                </c:pt>
                <c:pt idx="38" formatCode="_(* #,##0.00_);_(* \(#,##0.00\);_(* &quot;-&quot;??_);_(@_)">
                  <c:v>3624.3705428333301</c:v>
                </c:pt>
                <c:pt idx="39" formatCode="_(* #,##0.00_);_(* \(#,##0.00\);_(* &quot;-&quot;??_);_(@_)">
                  <c:v>3762.6935738365419</c:v>
                </c:pt>
                <c:pt idx="40" formatCode="_(* #,##0.00_);_(* \(#,##0.00\);_(* &quot;-&quot;??_);_(@_)">
                  <c:v>3799.7689648514529</c:v>
                </c:pt>
                <c:pt idx="41" formatCode="_(* #,##0.00_);_(* \(#,##0.00\);_(* &quot;-&quot;??_);_(@_)">
                  <c:v>3223.2720834742399</c:v>
                </c:pt>
                <c:pt idx="42" formatCode="_(* #,##0.00_);_(* \(#,##0.00\);_(* &quot;-&quot;??_);_(@_)">
                  <c:v>3245.3796467128232</c:v>
                </c:pt>
                <c:pt idx="43" formatCode="_(* #,##0.00_);_(* \(#,##0.00\);_(* &quot;-&quot;??_);_(@_)">
                  <c:v>3397.574132858203</c:v>
                </c:pt>
                <c:pt idx="44" formatCode="_(* #,##0.00_);_(* \(#,##0.00\);_(* &quot;-&quot;??_);_(@_)">
                  <c:v>3578.4979220785581</c:v>
                </c:pt>
                <c:pt idx="45" formatCode="_(* #,##0.00_);_(* \(#,##0.00\);_(* &quot;-&quot;??_);_(@_)">
                  <c:v>3246.747311984906</c:v>
                </c:pt>
                <c:pt idx="46" formatCode="_(* #,##0.00_);_(* \(#,##0.00\);_(* &quot;-&quot;??_);_(@_)">
                  <c:v>3355.7265072244149</c:v>
                </c:pt>
                <c:pt idx="47" formatCode="_(* #,##0.00_);_(* \(#,##0.00\);_(* &quot;-&quot;??_);_(@_)">
                  <c:v>4316.3465396921702</c:v>
                </c:pt>
                <c:pt idx="48" formatCode="_(* #,##0.00_);_(* \(#,##0.00\);_(* &quot;-&quot;??_);_(@_)">
                  <c:v>4391.7289986907681</c:v>
                </c:pt>
                <c:pt idx="49" formatCode="_(* #,##0.00_);_(* \(#,##0.00\);_(* &quot;-&quot;??_);_(@_)">
                  <c:v>4197.7063340944369</c:v>
                </c:pt>
                <c:pt idx="50" formatCode="_(* #,##0.00_);_(* \(#,##0.00\);_(* &quot;-&quot;??_);_(@_)">
                  <c:v>3819.805270064754</c:v>
                </c:pt>
                <c:pt idx="51" formatCode="_(* #,##0.00_);_(* \(#,##0.00\);_(* &quot;-&quot;??_);_(@_)">
                  <c:v>4122.145633071108</c:v>
                </c:pt>
                <c:pt idx="52" formatCode="_(* #,##0.00_);_(* \(#,##0.00\);_(* &quot;-&quot;??_);_(@_)">
                  <c:v>4107.3803730180716</c:v>
                </c:pt>
                <c:pt idx="53" formatCode="_(* #,##0.00_);_(* \(#,##0.00\);_(* &quot;-&quot;??_);_(@_)">
                  <c:v>3041.10069005583</c:v>
                </c:pt>
                <c:pt idx="54" formatCode="_(* #,##0.00_);_(* \(#,##0.00\);_(* &quot;-&quot;??_);_(@_)">
                  <c:v>2760.4012732607139</c:v>
                </c:pt>
                <c:pt idx="55" formatCode="_(* #,##0.00_);_(* \(#,##0.00\);_(* &quot;-&quot;??_);_(@_)">
                  <c:v>2776.059283552062</c:v>
                </c:pt>
                <c:pt idx="56" formatCode="_(* #,##0.00_);_(* \(#,##0.00\);_(* &quot;-&quot;??_);_(@_)">
                  <c:v>2845.842342646024</c:v>
                </c:pt>
                <c:pt idx="57" formatCode="_(* #,##0.00_);_(* \(#,##0.00\);_(* &quot;-&quot;??_);_(@_)">
                  <c:v>2651.705719500153</c:v>
                </c:pt>
                <c:pt idx="58" formatCode="_(* #,##0.00_);_(* \(#,##0.00\);_(* &quot;-&quot;??_);_(@_)">
                  <c:v>2887.9196576827758</c:v>
                </c:pt>
                <c:pt idx="59" formatCode="_(* #,##0.00_);_(* \(#,##0.00\);_(* &quot;-&quot;??_);_(@_)">
                  <c:v>3618.5939254110049</c:v>
                </c:pt>
                <c:pt idx="60" formatCode="_(* #,##0.00_);_(* \(#,##0.00\);_(* &quot;-&quot;??_);_(@_)">
                  <c:v>3566.1491830345681</c:v>
                </c:pt>
                <c:pt idx="61" formatCode="_(* #,##0.00_);_(* \(#,##0.00\);_(* &quot;-&quot;??_);_(@_)">
                  <c:v>3292.3129080115582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7800680"/>
        <c:axId val="187800288"/>
      </c:lineChart>
      <c:catAx>
        <c:axId val="187800680"/>
        <c:scaling>
          <c:orientation val="minMax"/>
        </c:scaling>
        <c:delete val="0"/>
        <c:axPos val="b"/>
        <c:majorTickMark val="none"/>
        <c:minorTickMark val="none"/>
        <c:tickLblPos val="none"/>
        <c:crossAx val="187800288"/>
        <c:crosses val="autoZero"/>
        <c:auto val="1"/>
        <c:lblAlgn val="ctr"/>
        <c:lblOffset val="100"/>
        <c:noMultiLvlLbl val="0"/>
      </c:catAx>
      <c:valAx>
        <c:axId val="187800288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pt-BR"/>
                  <a:t>R$ millions</a:t>
                </a:r>
              </a:p>
            </c:rich>
          </c:tx>
          <c:layout>
            <c:manualLayout>
              <c:xMode val="edge"/>
              <c:yMode val="edge"/>
              <c:x val="4.4399596367305803E-2"/>
              <c:y val="3.18648473034438E-2"/>
            </c:manualLayout>
          </c:layout>
          <c:overlay val="0"/>
        </c:title>
        <c:numFmt formatCode="_(* #,##0.00_);_(* \(#,##0.00\);_(* &quot;-&quot;??_);_(@_)" sourceLinked="1"/>
        <c:majorTickMark val="out"/>
        <c:minorTickMark val="none"/>
        <c:tickLblPos val="nextTo"/>
        <c:crossAx val="18780068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 dirty="0"/>
              <a:t>Financial Services</a:t>
            </a:r>
          </a:p>
        </c:rich>
      </c:tx>
      <c:layout>
        <c:manualLayout>
          <c:xMode val="edge"/>
          <c:yMode val="edge"/>
          <c:x val="0.33723889436013699"/>
          <c:y val="3.413599205823009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03164854810511"/>
          <c:y val="0.176061776061776"/>
          <c:w val="0.77534460321007403"/>
          <c:h val="0.77374517374517404"/>
        </c:manualLayout>
      </c:layout>
      <c:lineChart>
        <c:grouping val="standard"/>
        <c:varyColors val="0"/>
        <c:ser>
          <c:idx val="0"/>
          <c:order val="0"/>
          <c:tx>
            <c:strRef>
              <c:f>'Graficos Apresentacao'!$A$3</c:f>
              <c:strCache>
                <c:ptCount val="1"/>
                <c:pt idx="0">
                  <c:v>Financial Services</c:v>
                </c:pt>
              </c:strCache>
            </c:strRef>
          </c:tx>
          <c:marker>
            <c:symbol val="none"/>
          </c:marker>
          <c:cat>
            <c:numRef>
              <c:f>'Graficos Apresentacao'!$B$2:$BL$2</c:f>
              <c:numCache>
                <c:formatCode>mmm\-yy</c:formatCode>
                <c:ptCount val="63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</c:numCache>
            </c:numRef>
          </c:cat>
          <c:val>
            <c:numRef>
              <c:f>'Graficos Apresentacao'!$B$3:$BL$3</c:f>
              <c:numCache>
                <c:formatCode>_-"$"* #,##0.00_-;\-"$"* #,##0.00_-;_-"$"* "-"??_-;_-@_-</c:formatCode>
                <c:ptCount val="63"/>
                <c:pt idx="0">
                  <c:v>360528943.68016601</c:v>
                </c:pt>
                <c:pt idx="1">
                  <c:v>235876734.295174</c:v>
                </c:pt>
                <c:pt idx="2">
                  <c:v>1018399592.24525</c:v>
                </c:pt>
                <c:pt idx="3">
                  <c:v>396056035.59941</c:v>
                </c:pt>
                <c:pt idx="4">
                  <c:v>379064975.17405498</c:v>
                </c:pt>
                <c:pt idx="5">
                  <c:v>810870405.22330296</c:v>
                </c:pt>
                <c:pt idx="6">
                  <c:v>447260473.74714202</c:v>
                </c:pt>
                <c:pt idx="7">
                  <c:v>487415482.89174199</c:v>
                </c:pt>
                <c:pt idx="8">
                  <c:v>627094826.80703998</c:v>
                </c:pt>
                <c:pt idx="9">
                  <c:v>532749205.65286797</c:v>
                </c:pt>
                <c:pt idx="10">
                  <c:v>391708284.805637</c:v>
                </c:pt>
                <c:pt idx="11">
                  <c:v>1179941084.36237</c:v>
                </c:pt>
                <c:pt idx="12">
                  <c:v>445290375.49331701</c:v>
                </c:pt>
                <c:pt idx="13">
                  <c:v>279909309.75861198</c:v>
                </c:pt>
                <c:pt idx="14">
                  <c:v>989370476.27412498</c:v>
                </c:pt>
                <c:pt idx="15">
                  <c:v>470591992.72913003</c:v>
                </c:pt>
                <c:pt idx="16">
                  <c:v>611096173.74728799</c:v>
                </c:pt>
                <c:pt idx="17">
                  <c:v>1845349145.6226499</c:v>
                </c:pt>
                <c:pt idx="18">
                  <c:v>343173245.84039003</c:v>
                </c:pt>
                <c:pt idx="19">
                  <c:v>603307243.041152</c:v>
                </c:pt>
                <c:pt idx="20">
                  <c:v>1151404733.3722601</c:v>
                </c:pt>
                <c:pt idx="21">
                  <c:v>221794662.16349</c:v>
                </c:pt>
                <c:pt idx="22">
                  <c:v>433045846.97448498</c:v>
                </c:pt>
                <c:pt idx="23">
                  <c:v>914774809.33505797</c:v>
                </c:pt>
                <c:pt idx="24">
                  <c:v>522871374.53910398</c:v>
                </c:pt>
                <c:pt idx="25">
                  <c:v>181208447.76971</c:v>
                </c:pt>
                <c:pt idx="26">
                  <c:v>881131369.54284096</c:v>
                </c:pt>
                <c:pt idx="27">
                  <c:v>184485967.73782599</c:v>
                </c:pt>
                <c:pt idx="28">
                  <c:v>398465262.14210302</c:v>
                </c:pt>
                <c:pt idx="29">
                  <c:v>974133639.25803196</c:v>
                </c:pt>
                <c:pt idx="30">
                  <c:v>332199922.05472499</c:v>
                </c:pt>
                <c:pt idx="31">
                  <c:v>287037990.03341299</c:v>
                </c:pt>
                <c:pt idx="32">
                  <c:v>466145086.62161899</c:v>
                </c:pt>
                <c:pt idx="33">
                  <c:v>73201916.033579394</c:v>
                </c:pt>
                <c:pt idx="34">
                  <c:v>318515199.01507998</c:v>
                </c:pt>
                <c:pt idx="35">
                  <c:v>1197611269.6684201</c:v>
                </c:pt>
                <c:pt idx="36">
                  <c:v>363149676.01150399</c:v>
                </c:pt>
                <c:pt idx="37">
                  <c:v>49119217.771178603</c:v>
                </c:pt>
                <c:pt idx="38">
                  <c:v>1073050238.20354</c:v>
                </c:pt>
                <c:pt idx="39">
                  <c:v>12848043.3809682</c:v>
                </c:pt>
                <c:pt idx="40">
                  <c:v>234326153.77054501</c:v>
                </c:pt>
                <c:pt idx="41">
                  <c:v>1054721919.7963901</c:v>
                </c:pt>
                <c:pt idx="42">
                  <c:v>501809093.15890199</c:v>
                </c:pt>
                <c:pt idx="43">
                  <c:v>369092756.72464103</c:v>
                </c:pt>
                <c:pt idx="44">
                  <c:v>98276247.877183005</c:v>
                </c:pt>
                <c:pt idx="45">
                  <c:v>411009746.57789099</c:v>
                </c:pt>
                <c:pt idx="46">
                  <c:v>1013795297.97174</c:v>
                </c:pt>
                <c:pt idx="47">
                  <c:v>-324995148.92704397</c:v>
                </c:pt>
                <c:pt idx="48">
                  <c:v>369793572.88304597</c:v>
                </c:pt>
                <c:pt idx="49">
                  <c:v>-145980525.09893399</c:v>
                </c:pt>
                <c:pt idx="50">
                  <c:v>869560283.08743405</c:v>
                </c:pt>
                <c:pt idx="51">
                  <c:v>604298785.94363296</c:v>
                </c:pt>
                <c:pt idx="52">
                  <c:v>-46933816.2199146</c:v>
                </c:pt>
                <c:pt idx="53">
                  <c:v>934706393.22983694</c:v>
                </c:pt>
                <c:pt idx="54">
                  <c:v>285166401.22664702</c:v>
                </c:pt>
                <c:pt idx="55">
                  <c:v>179003072.18965</c:v>
                </c:pt>
                <c:pt idx="56">
                  <c:v>-156809213.256102</c:v>
                </c:pt>
                <c:pt idx="57">
                  <c:v>679155879.72357202</c:v>
                </c:pt>
                <c:pt idx="58">
                  <c:v>257999980.64383101</c:v>
                </c:pt>
                <c:pt idx="59">
                  <c:v>870780632.23833597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7799504"/>
        <c:axId val="187799112"/>
      </c:lineChart>
      <c:dateAx>
        <c:axId val="187799504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187799112"/>
        <c:crosses val="autoZero"/>
        <c:auto val="1"/>
        <c:lblOffset val="100"/>
        <c:baseTimeUnit val="months"/>
      </c:dateAx>
      <c:valAx>
        <c:axId val="18779911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/>
                  <a:t>US$</a:t>
                </a:r>
              </a:p>
            </c:rich>
          </c:tx>
          <c:layout>
            <c:manualLayout>
              <c:xMode val="edge"/>
              <c:yMode val="edge"/>
              <c:x val="0.104204994172022"/>
              <c:y val="2.9549185892925401E-3"/>
            </c:manualLayout>
          </c:layout>
          <c:overlay val="0"/>
        </c:title>
        <c:numFmt formatCode="_-&quot;$&quot;* #,##0.00_-;\-&quot;$&quot;* #,##0.00_-;_-&quot;$&quot;* &quot;-&quot;??_-;_-@_-" sourceLinked="1"/>
        <c:majorTickMark val="out"/>
        <c:minorTickMark val="none"/>
        <c:tickLblPos val="nextTo"/>
        <c:crossAx val="1877995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 dirty="0" smtClean="0"/>
              <a:t>Telecommunications</a:t>
            </a:r>
            <a:endParaRPr lang="en-US" sz="1400" dirty="0"/>
          </a:p>
        </c:rich>
      </c:tx>
      <c:layout>
        <c:manualLayout>
          <c:xMode val="edge"/>
          <c:yMode val="edge"/>
          <c:x val="0.42404828809372602"/>
          <c:y val="8.7143095211642896E-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94841633541788"/>
          <c:y val="0.147461661567381"/>
          <c:w val="0.80061257817049403"/>
          <c:h val="0.68417184694018496"/>
        </c:manualLayout>
      </c:layout>
      <c:lineChart>
        <c:grouping val="standard"/>
        <c:varyColors val="0"/>
        <c:ser>
          <c:idx val="0"/>
          <c:order val="0"/>
          <c:tx>
            <c:strRef>
              <c:f>'Graficos Apresentacao'!$A$42</c:f>
              <c:strCache>
                <c:ptCount val="1"/>
                <c:pt idx="0">
                  <c:v>Telecomunication</c:v>
                </c:pt>
              </c:strCache>
            </c:strRef>
          </c:tx>
          <c:marker>
            <c:symbol val="none"/>
          </c:marker>
          <c:cat>
            <c:numRef>
              <c:f>'Graficos Apresentacao'!$B$41:$BL$41</c:f>
              <c:numCache>
                <c:formatCode>mmm\-yy</c:formatCode>
                <c:ptCount val="63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</c:numCache>
            </c:numRef>
          </c:cat>
          <c:val>
            <c:numRef>
              <c:f>'Graficos Apresentacao'!$B$42:$BL$42</c:f>
              <c:numCache>
                <c:formatCode>_("$"* #,##0.00_);_("$"* \(#,##0.00\);_("$"* "-"??_);_(@_)</c:formatCode>
                <c:ptCount val="63"/>
                <c:pt idx="0">
                  <c:v>141406524.02462801</c:v>
                </c:pt>
                <c:pt idx="1">
                  <c:v>136164429.72781801</c:v>
                </c:pt>
                <c:pt idx="2">
                  <c:v>162847541.44655201</c:v>
                </c:pt>
                <c:pt idx="3">
                  <c:v>407242101.92273903</c:v>
                </c:pt>
                <c:pt idx="4">
                  <c:v>387947868.039388</c:v>
                </c:pt>
                <c:pt idx="5">
                  <c:v>385081272.02535897</c:v>
                </c:pt>
                <c:pt idx="6">
                  <c:v>611267909.19638598</c:v>
                </c:pt>
                <c:pt idx="7">
                  <c:v>616153657.11168802</c:v>
                </c:pt>
                <c:pt idx="8">
                  <c:v>626672085.62565398</c:v>
                </c:pt>
                <c:pt idx="9">
                  <c:v>836572050.68454099</c:v>
                </c:pt>
                <c:pt idx="10">
                  <c:v>820951067.61089694</c:v>
                </c:pt>
                <c:pt idx="11">
                  <c:v>814823015.50069404</c:v>
                </c:pt>
                <c:pt idx="12">
                  <c:v>97151330.401182994</c:v>
                </c:pt>
                <c:pt idx="13">
                  <c:v>98919972.9275693</c:v>
                </c:pt>
                <c:pt idx="14">
                  <c:v>109277234.968449</c:v>
                </c:pt>
                <c:pt idx="15">
                  <c:v>340364033.58590001</c:v>
                </c:pt>
                <c:pt idx="16">
                  <c:v>336791169.307944</c:v>
                </c:pt>
                <c:pt idx="17">
                  <c:v>335277179.33017302</c:v>
                </c:pt>
                <c:pt idx="18">
                  <c:v>576136805.86823297</c:v>
                </c:pt>
                <c:pt idx="19">
                  <c:v>574332069.43179297</c:v>
                </c:pt>
                <c:pt idx="20">
                  <c:v>510757663.60070598</c:v>
                </c:pt>
                <c:pt idx="21">
                  <c:v>753121731.27587199</c:v>
                </c:pt>
                <c:pt idx="22">
                  <c:v>742065793.43840301</c:v>
                </c:pt>
                <c:pt idx="23">
                  <c:v>712804542.98335397</c:v>
                </c:pt>
                <c:pt idx="24">
                  <c:v>200898783.92784199</c:v>
                </c:pt>
                <c:pt idx="25">
                  <c:v>209540169.511347</c:v>
                </c:pt>
                <c:pt idx="26">
                  <c:v>221856437.855373</c:v>
                </c:pt>
                <c:pt idx="27">
                  <c:v>380218780.000727</c:v>
                </c:pt>
                <c:pt idx="28">
                  <c:v>360992970.88612998</c:v>
                </c:pt>
                <c:pt idx="29">
                  <c:v>341532625.04428101</c:v>
                </c:pt>
                <c:pt idx="30">
                  <c:v>492639861.132182</c:v>
                </c:pt>
                <c:pt idx="31">
                  <c:v>501162136.230367</c:v>
                </c:pt>
                <c:pt idx="32">
                  <c:v>479252916.03192699</c:v>
                </c:pt>
                <c:pt idx="33">
                  <c:v>737982939.22046697</c:v>
                </c:pt>
                <c:pt idx="34">
                  <c:v>707482278.56352997</c:v>
                </c:pt>
                <c:pt idx="35">
                  <c:v>681345191.99541104</c:v>
                </c:pt>
                <c:pt idx="36">
                  <c:v>193569720.75448799</c:v>
                </c:pt>
                <c:pt idx="37">
                  <c:v>192746490.37044001</c:v>
                </c:pt>
                <c:pt idx="38">
                  <c:v>214034417.47886801</c:v>
                </c:pt>
                <c:pt idx="39">
                  <c:v>408384713.26288402</c:v>
                </c:pt>
                <c:pt idx="40">
                  <c:v>387060204.77351803</c:v>
                </c:pt>
                <c:pt idx="41">
                  <c:v>354521813.96089202</c:v>
                </c:pt>
                <c:pt idx="42">
                  <c:v>485965381.14178401</c:v>
                </c:pt>
                <c:pt idx="43">
                  <c:v>467784191.24489599</c:v>
                </c:pt>
                <c:pt idx="44">
                  <c:v>472017541.85966599</c:v>
                </c:pt>
                <c:pt idx="45">
                  <c:v>709392840.08785701</c:v>
                </c:pt>
                <c:pt idx="46">
                  <c:v>654046266.97900999</c:v>
                </c:pt>
                <c:pt idx="47">
                  <c:v>615905722.782148</c:v>
                </c:pt>
                <c:pt idx="48">
                  <c:v>126118742.10977501</c:v>
                </c:pt>
                <c:pt idx="49">
                  <c:v>125438488.18961</c:v>
                </c:pt>
                <c:pt idx="50">
                  <c:v>137947187.796473</c:v>
                </c:pt>
                <c:pt idx="51">
                  <c:v>546988378.88649797</c:v>
                </c:pt>
                <c:pt idx="52">
                  <c:v>541184793.04949403</c:v>
                </c:pt>
                <c:pt idx="53">
                  <c:v>515483861.71794599</c:v>
                </c:pt>
                <c:pt idx="54">
                  <c:v>659794332.61069798</c:v>
                </c:pt>
                <c:pt idx="55">
                  <c:v>640568169.81841505</c:v>
                </c:pt>
                <c:pt idx="56">
                  <c:v>623120597.634413</c:v>
                </c:pt>
                <c:pt idx="57">
                  <c:v>859925151.04067302</c:v>
                </c:pt>
                <c:pt idx="58">
                  <c:v>797858070.99152601</c:v>
                </c:pt>
                <c:pt idx="59">
                  <c:v>755918299.25808001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7798328"/>
        <c:axId val="187797152"/>
      </c:lineChart>
      <c:dateAx>
        <c:axId val="187798328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187797152"/>
        <c:crosses val="autoZero"/>
        <c:auto val="1"/>
        <c:lblOffset val="100"/>
        <c:baseTimeUnit val="months"/>
      </c:dateAx>
      <c:valAx>
        <c:axId val="18779715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US$</a:t>
                </a:r>
              </a:p>
            </c:rich>
          </c:tx>
          <c:layout>
            <c:manualLayout>
              <c:xMode val="edge"/>
              <c:yMode val="edge"/>
              <c:x val="0.104423781400051"/>
              <c:y val="2.3158802461102201E-3"/>
            </c:manualLayout>
          </c:layout>
          <c:overlay val="0"/>
        </c:title>
        <c:numFmt formatCode="_(&quot;$&quot;* #,##0.00_);_(&quot;$&quot;* \(#,##0.00\);_(&quot;$&quot;* &quot;-&quot;??_);_(@_)" sourceLinked="1"/>
        <c:majorTickMark val="out"/>
        <c:minorTickMark val="none"/>
        <c:tickLblPos val="nextTo"/>
        <c:crossAx val="1877983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 dirty="0"/>
              <a:t>Vehicles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5126507107675899"/>
          <c:y val="0.211111231763525"/>
          <c:w val="0.71262379702537204"/>
          <c:h val="0.59268211302740004"/>
        </c:manualLayout>
      </c:layout>
      <c:lineChart>
        <c:grouping val="standard"/>
        <c:varyColors val="0"/>
        <c:ser>
          <c:idx val="0"/>
          <c:order val="0"/>
          <c:tx>
            <c:strRef>
              <c:f>'Graficos Apresentacao'!$A$79</c:f>
              <c:strCache>
                <c:ptCount val="1"/>
                <c:pt idx="0">
                  <c:v>Vehicles</c:v>
                </c:pt>
              </c:strCache>
            </c:strRef>
          </c:tx>
          <c:marker>
            <c:symbol val="none"/>
          </c:marker>
          <c:cat>
            <c:numRef>
              <c:f>'Graficos Apresentacao'!$B$78:$BL$78</c:f>
              <c:numCache>
                <c:formatCode>mmm\-yy</c:formatCode>
                <c:ptCount val="63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</c:numCache>
            </c:numRef>
          </c:cat>
          <c:val>
            <c:numRef>
              <c:f>'Graficos Apresentacao'!$B$79:$BL$79</c:f>
              <c:numCache>
                <c:formatCode>_("$"* #,##0.00_);_("$"* \(#,##0.00\);_("$"* "-"??_);_(@_)</c:formatCode>
                <c:ptCount val="63"/>
                <c:pt idx="0">
                  <c:v>476421535.52862197</c:v>
                </c:pt>
                <c:pt idx="1">
                  <c:v>512766770.10391003</c:v>
                </c:pt>
                <c:pt idx="2">
                  <c:v>692832553.16506803</c:v>
                </c:pt>
                <c:pt idx="3">
                  <c:v>613898985.06495595</c:v>
                </c:pt>
                <c:pt idx="4">
                  <c:v>624214523.598261</c:v>
                </c:pt>
                <c:pt idx="5">
                  <c:v>622362120.39425504</c:v>
                </c:pt>
                <c:pt idx="6">
                  <c:v>650665377.19403195</c:v>
                </c:pt>
                <c:pt idx="7">
                  <c:v>677903166.32676196</c:v>
                </c:pt>
                <c:pt idx="8">
                  <c:v>677392762.20728505</c:v>
                </c:pt>
                <c:pt idx="9">
                  <c:v>694694248.19480705</c:v>
                </c:pt>
                <c:pt idx="10">
                  <c:v>710736111.40924501</c:v>
                </c:pt>
                <c:pt idx="11">
                  <c:v>691520403.98919904</c:v>
                </c:pt>
                <c:pt idx="12">
                  <c:v>431845058.91978103</c:v>
                </c:pt>
                <c:pt idx="13">
                  <c:v>529802184.76507998</c:v>
                </c:pt>
                <c:pt idx="14">
                  <c:v>559871262.27435303</c:v>
                </c:pt>
                <c:pt idx="15">
                  <c:v>531148878.79790097</c:v>
                </c:pt>
                <c:pt idx="16">
                  <c:v>573189522.32822704</c:v>
                </c:pt>
                <c:pt idx="17">
                  <c:v>578021702.19845998</c:v>
                </c:pt>
                <c:pt idx="18">
                  <c:v>608782224.191854</c:v>
                </c:pt>
                <c:pt idx="19">
                  <c:v>615377267.05334604</c:v>
                </c:pt>
                <c:pt idx="20">
                  <c:v>537125317.279477</c:v>
                </c:pt>
                <c:pt idx="21">
                  <c:v>500783325.25039202</c:v>
                </c:pt>
                <c:pt idx="22">
                  <c:v>516472646.47375798</c:v>
                </c:pt>
                <c:pt idx="23">
                  <c:v>525172439.74343002</c:v>
                </c:pt>
                <c:pt idx="24">
                  <c:v>291237644.77896398</c:v>
                </c:pt>
                <c:pt idx="25">
                  <c:v>305593304.074112</c:v>
                </c:pt>
                <c:pt idx="26">
                  <c:v>368782118.05962503</c:v>
                </c:pt>
                <c:pt idx="27">
                  <c:v>295575645.36850399</c:v>
                </c:pt>
                <c:pt idx="28">
                  <c:v>352026575.109106</c:v>
                </c:pt>
                <c:pt idx="29">
                  <c:v>342656246.466268</c:v>
                </c:pt>
                <c:pt idx="30">
                  <c:v>342663214.17645001</c:v>
                </c:pt>
                <c:pt idx="31">
                  <c:v>406584141.66181499</c:v>
                </c:pt>
                <c:pt idx="32">
                  <c:v>338695667.10969698</c:v>
                </c:pt>
                <c:pt idx="33">
                  <c:v>372557047.64018399</c:v>
                </c:pt>
                <c:pt idx="34">
                  <c:v>364039274.87285399</c:v>
                </c:pt>
                <c:pt idx="35">
                  <c:v>348013553.37240303</c:v>
                </c:pt>
                <c:pt idx="36">
                  <c:v>276466296.968696</c:v>
                </c:pt>
                <c:pt idx="37">
                  <c:v>250731660.39654699</c:v>
                </c:pt>
                <c:pt idx="38">
                  <c:v>327175314.48421299</c:v>
                </c:pt>
                <c:pt idx="39">
                  <c:v>334236593.86416</c:v>
                </c:pt>
                <c:pt idx="40">
                  <c:v>333984685.31593299</c:v>
                </c:pt>
                <c:pt idx="41">
                  <c:v>304228408.06321001</c:v>
                </c:pt>
                <c:pt idx="42">
                  <c:v>280675725.24210602</c:v>
                </c:pt>
                <c:pt idx="43">
                  <c:v>300534490.580872</c:v>
                </c:pt>
                <c:pt idx="44">
                  <c:v>288951126.929883</c:v>
                </c:pt>
                <c:pt idx="45">
                  <c:v>300282261.43549001</c:v>
                </c:pt>
                <c:pt idx="46">
                  <c:v>287509626.72578502</c:v>
                </c:pt>
                <c:pt idx="47">
                  <c:v>256838883.00048399</c:v>
                </c:pt>
                <c:pt idx="48">
                  <c:v>114555788.914781</c:v>
                </c:pt>
                <c:pt idx="49">
                  <c:v>139871278.96033099</c:v>
                </c:pt>
                <c:pt idx="50">
                  <c:v>137150697.04021201</c:v>
                </c:pt>
                <c:pt idx="51">
                  <c:v>149122225.70832899</c:v>
                </c:pt>
                <c:pt idx="52">
                  <c:v>152492136.43608901</c:v>
                </c:pt>
                <c:pt idx="53">
                  <c:v>134946827.476015</c:v>
                </c:pt>
                <c:pt idx="54">
                  <c:v>141870211.773949</c:v>
                </c:pt>
                <c:pt idx="55">
                  <c:v>149022391.961144</c:v>
                </c:pt>
                <c:pt idx="56">
                  <c:v>151238384.050201</c:v>
                </c:pt>
                <c:pt idx="57">
                  <c:v>150083709.910014</c:v>
                </c:pt>
                <c:pt idx="58">
                  <c:v>145710286.14897099</c:v>
                </c:pt>
                <c:pt idx="59">
                  <c:v>122169455.015259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3363120"/>
        <c:axId val="243363512"/>
      </c:lineChart>
      <c:dateAx>
        <c:axId val="243363120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243363512"/>
        <c:crosses val="autoZero"/>
        <c:auto val="1"/>
        <c:lblOffset val="100"/>
        <c:baseTimeUnit val="months"/>
      </c:dateAx>
      <c:valAx>
        <c:axId val="24336351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US$</a:t>
                </a:r>
              </a:p>
            </c:rich>
          </c:tx>
          <c:layout>
            <c:manualLayout>
              <c:xMode val="edge"/>
              <c:yMode val="edge"/>
              <c:x val="6.6379236551129997E-2"/>
              <c:y val="7.5863440772114002E-2"/>
            </c:manualLayout>
          </c:layout>
          <c:overlay val="0"/>
        </c:title>
        <c:numFmt formatCode="_(&quot;$&quot;* #,##0.00_);_(&quot;$&quot;* \(#,##0.00\);_(&quot;$&quot;* &quot;-&quot;??_);_(@_)" sourceLinked="1"/>
        <c:majorTickMark val="out"/>
        <c:minorTickMark val="none"/>
        <c:tickLblPos val="nextTo"/>
        <c:crossAx val="2433631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Reinvested Earnings</a:t>
            </a:r>
            <a:r>
              <a:rPr lang="en-US" baseline="0"/>
              <a:t> - Foreign Direct Investment in Brazil</a:t>
            </a: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8.6382468320492206E-2"/>
          <c:y val="0.105069124423963"/>
          <c:w val="0.89521321931532705"/>
          <c:h val="0.80026978482528399"/>
        </c:manualLayout>
      </c:layout>
      <c:lineChart>
        <c:grouping val="standard"/>
        <c:varyColors val="0"/>
        <c:ser>
          <c:idx val="0"/>
          <c:order val="0"/>
          <c:tx>
            <c:strRef>
              <c:f>'22abril19maio'!$F$100</c:f>
              <c:strCache>
                <c:ptCount val="1"/>
                <c:pt idx="0">
                  <c:v>Reinvested Earnings</c:v>
                </c:pt>
              </c:strCache>
            </c:strRef>
          </c:tx>
          <c:marker>
            <c:symbol val="none"/>
          </c:marker>
          <c:cat>
            <c:numRef>
              <c:f>'22abril19maio'!$E$101:$E$168</c:f>
              <c:numCache>
                <c:formatCode>mmm\-yy</c:formatCode>
                <c:ptCount val="68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  <c:pt idx="63">
                  <c:v>42095</c:v>
                </c:pt>
                <c:pt idx="64">
                  <c:v>42125</c:v>
                </c:pt>
                <c:pt idx="65">
                  <c:v>42156</c:v>
                </c:pt>
                <c:pt idx="66">
                  <c:v>42186</c:v>
                </c:pt>
                <c:pt idx="67">
                  <c:v>42217</c:v>
                </c:pt>
              </c:numCache>
            </c:numRef>
          </c:cat>
          <c:val>
            <c:numRef>
              <c:f>'22abril19maio'!$F$101:$F$168</c:f>
              <c:numCache>
                <c:formatCode>_(* #,##0.00_);_(* \(#,##0.00\);_(* "-"??_);_(@_)</c:formatCode>
                <c:ptCount val="68"/>
                <c:pt idx="0">
                  <c:v>2162.98308038295</c:v>
                </c:pt>
                <c:pt idx="1">
                  <c:v>2142.657915583442</c:v>
                </c:pt>
                <c:pt idx="2">
                  <c:v>3161.1880022231421</c:v>
                </c:pt>
                <c:pt idx="3">
                  <c:v>3309.320025192811</c:v>
                </c:pt>
                <c:pt idx="4">
                  <c:v>2662.3915126665361</c:v>
                </c:pt>
                <c:pt idx="5">
                  <c:v>2514.73331027829</c:v>
                </c:pt>
                <c:pt idx="6">
                  <c:v>2361.5832598123029</c:v>
                </c:pt>
                <c:pt idx="7">
                  <c:v>2580.5174796261249</c:v>
                </c:pt>
                <c:pt idx="8">
                  <c:v>2872.4407411902398</c:v>
                </c:pt>
                <c:pt idx="9">
                  <c:v>3531.7015537744228</c:v>
                </c:pt>
                <c:pt idx="10">
                  <c:v>3094.8926231546338</c:v>
                </c:pt>
                <c:pt idx="11">
                  <c:v>3475.1973078712231</c:v>
                </c:pt>
                <c:pt idx="12">
                  <c:v>1703.3701650008229</c:v>
                </c:pt>
                <c:pt idx="13">
                  <c:v>1578.880383763792</c:v>
                </c:pt>
                <c:pt idx="14">
                  <c:v>1900.042575553653</c:v>
                </c:pt>
                <c:pt idx="15">
                  <c:v>2124.158270624413</c:v>
                </c:pt>
                <c:pt idx="16">
                  <c:v>2176.189457216034</c:v>
                </c:pt>
                <c:pt idx="17">
                  <c:v>1791.9275270835469</c:v>
                </c:pt>
                <c:pt idx="18">
                  <c:v>2172.6690021293821</c:v>
                </c:pt>
                <c:pt idx="19">
                  <c:v>2446.5499383478732</c:v>
                </c:pt>
                <c:pt idx="20">
                  <c:v>3052.5318512730851</c:v>
                </c:pt>
                <c:pt idx="21">
                  <c:v>1996.36831036729</c:v>
                </c:pt>
                <c:pt idx="22">
                  <c:v>1931.9278678471981</c:v>
                </c:pt>
                <c:pt idx="23">
                  <c:v>2386.6896365408552</c:v>
                </c:pt>
                <c:pt idx="24">
                  <c:v>1502.4240110014609</c:v>
                </c:pt>
                <c:pt idx="25">
                  <c:v>1285.0895219634681</c:v>
                </c:pt>
                <c:pt idx="26">
                  <c:v>2337.7053068397208</c:v>
                </c:pt>
                <c:pt idx="27">
                  <c:v>2170.8533732530041</c:v>
                </c:pt>
                <c:pt idx="28">
                  <c:v>1656.841956523014</c:v>
                </c:pt>
                <c:pt idx="29">
                  <c:v>1839.1695634794869</c:v>
                </c:pt>
                <c:pt idx="30">
                  <c:v>1528.159920661989</c:v>
                </c:pt>
                <c:pt idx="31">
                  <c:v>1594.603554752121</c:v>
                </c:pt>
                <c:pt idx="32">
                  <c:v>1748.326781911017</c:v>
                </c:pt>
                <c:pt idx="33">
                  <c:v>1916.6418228112061</c:v>
                </c:pt>
                <c:pt idx="34">
                  <c:v>1967.226377474962</c:v>
                </c:pt>
                <c:pt idx="35">
                  <c:v>1317.1964231882771</c:v>
                </c:pt>
                <c:pt idx="36">
                  <c:v>-292.56959178805403</c:v>
                </c:pt>
                <c:pt idx="37">
                  <c:v>-667.70958105404918</c:v>
                </c:pt>
                <c:pt idx="38">
                  <c:v>-86.223359410182468</c:v>
                </c:pt>
                <c:pt idx="39">
                  <c:v>-256.88767203733408</c:v>
                </c:pt>
                <c:pt idx="40">
                  <c:v>214.65359566381781</c:v>
                </c:pt>
                <c:pt idx="41">
                  <c:v>513.43138809983077</c:v>
                </c:pt>
                <c:pt idx="42">
                  <c:v>-676.30315786069252</c:v>
                </c:pt>
                <c:pt idx="43">
                  <c:v>651.39650731139841</c:v>
                </c:pt>
                <c:pt idx="44">
                  <c:v>248.40878989810099</c:v>
                </c:pt>
                <c:pt idx="45">
                  <c:v>1864.4738511117259</c:v>
                </c:pt>
                <c:pt idx="46">
                  <c:v>1439.665717164273</c:v>
                </c:pt>
                <c:pt idx="47">
                  <c:v>565.12267050231708</c:v>
                </c:pt>
                <c:pt idx="48">
                  <c:v>-81.355821237106753</c:v>
                </c:pt>
                <c:pt idx="49">
                  <c:v>175.46102265770199</c:v>
                </c:pt>
                <c:pt idx="50">
                  <c:v>680.59131281767247</c:v>
                </c:pt>
                <c:pt idx="51">
                  <c:v>1297.1410022318601</c:v>
                </c:pt>
                <c:pt idx="52">
                  <c:v>1500.2925806242911</c:v>
                </c:pt>
                <c:pt idx="53">
                  <c:v>1452.3800473876099</c:v>
                </c:pt>
                <c:pt idx="54">
                  <c:v>490.64286118398047</c:v>
                </c:pt>
                <c:pt idx="55">
                  <c:v>1158.6192630851131</c:v>
                </c:pt>
                <c:pt idx="56">
                  <c:v>785.87043675574751</c:v>
                </c:pt>
                <c:pt idx="57">
                  <c:v>1517.2925109336261</c:v>
                </c:pt>
                <c:pt idx="58">
                  <c:v>-23.34926997524736</c:v>
                </c:pt>
                <c:pt idx="59">
                  <c:v>1747.0819420585119</c:v>
                </c:pt>
                <c:pt idx="60">
                  <c:v>-73.571166410348397</c:v>
                </c:pt>
                <c:pt idx="61">
                  <c:v>148.49817568562031</c:v>
                </c:pt>
                <c:pt idx="62">
                  <c:v>504.22603394740099</c:v>
                </c:pt>
                <c:pt idx="63">
                  <c:v>951.64600840792662</c:v>
                </c:pt>
                <c:pt idx="64">
                  <c:v>674.68614628443027</c:v>
                </c:pt>
                <c:pt idx="65">
                  <c:v>813.80246567681036</c:v>
                </c:pt>
                <c:pt idx="66">
                  <c:v>218.61042213905719</c:v>
                </c:pt>
                <c:pt idx="67">
                  <c:v>784.59451603316404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3364296"/>
        <c:axId val="243364688"/>
      </c:lineChart>
      <c:dateAx>
        <c:axId val="243364296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243364688"/>
        <c:crosses val="autoZero"/>
        <c:auto val="1"/>
        <c:lblOffset val="100"/>
        <c:baseTimeUnit val="months"/>
      </c:dateAx>
      <c:valAx>
        <c:axId val="24336468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US$ millions</a:t>
                </a:r>
              </a:p>
            </c:rich>
          </c:tx>
          <c:layout>
            <c:manualLayout>
              <c:xMode val="edge"/>
              <c:yMode val="edge"/>
              <c:x val="5.10134290634374E-2"/>
              <c:y val="2.0159797059585999E-3"/>
            </c:manualLayout>
          </c:layout>
          <c:overlay val="0"/>
        </c:title>
        <c:numFmt formatCode="_(* #,##0.00_);_(* \(#,##0.00\);_(* &quot;-&quot;??_);_(@_)" sourceLinked="1"/>
        <c:majorTickMark val="out"/>
        <c:minorTickMark val="none"/>
        <c:tickLblPos val="nextTo"/>
        <c:crossAx val="2433642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Reinvested</a:t>
            </a:r>
            <a:r>
              <a:rPr lang="en-US" baseline="0" dirty="0"/>
              <a:t> Earnings - Annual Data</a:t>
            </a:r>
            <a:endParaRPr lang="en-US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0159575423157199"/>
          <c:y val="0.21669067045513801"/>
          <c:w val="0.84502109584723095"/>
          <c:h val="0.61598789734616499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'22abril19maio'!$D$214:$D$219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2015* data till august</c:v>
                </c:pt>
              </c:strCache>
            </c:strRef>
          </c:cat>
          <c:val>
            <c:numRef>
              <c:f>'22abril19maio'!$E$214:$E$219</c:f>
              <c:numCache>
                <c:formatCode>_(* #,##0.00_);_(* \(#,##0.00\);_(* "-"??_);_(@_)</c:formatCode>
                <c:ptCount val="6"/>
                <c:pt idx="0">
                  <c:v>33869.606811756123</c:v>
                </c:pt>
                <c:pt idx="1">
                  <c:v>25261.304985747938</c:v>
                </c:pt>
                <c:pt idx="2">
                  <c:v>20864.238613859729</c:v>
                </c:pt>
                <c:pt idx="3">
                  <c:v>3517.4591576011521</c:v>
                </c:pt>
                <c:pt idx="4">
                  <c:v>10700.66788852376</c:v>
                </c:pt>
                <c:pt idx="5">
                  <c:v>4022.492601764061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3365472"/>
        <c:axId val="243365864"/>
      </c:barChart>
      <c:catAx>
        <c:axId val="2433654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43365864"/>
        <c:crosses val="autoZero"/>
        <c:auto val="1"/>
        <c:lblAlgn val="ctr"/>
        <c:lblOffset val="100"/>
        <c:noMultiLvlLbl val="0"/>
      </c:catAx>
      <c:valAx>
        <c:axId val="24336586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US$ millions</a:t>
                </a:r>
              </a:p>
            </c:rich>
          </c:tx>
          <c:layout>
            <c:manualLayout>
              <c:xMode val="edge"/>
              <c:yMode val="edge"/>
              <c:x val="1.25649798601189E-2"/>
              <c:y val="7.6975430154563998E-2"/>
            </c:manualLayout>
          </c:layout>
          <c:overlay val="0"/>
        </c:title>
        <c:numFmt formatCode="_(* #,##0.00_);_(* \(#,##0.00\);_(* &quot;-&quot;??_);_(@_)" sourceLinked="1"/>
        <c:majorTickMark val="out"/>
        <c:minorTickMark val="none"/>
        <c:tickLblPos val="nextTo"/>
        <c:crossAx val="2433654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Reinvested</a:t>
            </a:r>
            <a:r>
              <a:rPr lang="en-US" baseline="0"/>
              <a:t> Earnings - Brazilian Investment Abroad</a:t>
            </a: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4284781122616903E-2"/>
          <c:y val="9.5899053627760203E-2"/>
          <c:w val="0.95735509026001997"/>
          <c:h val="0.81770154913601101"/>
        </c:manualLayout>
      </c:layout>
      <c:lineChart>
        <c:grouping val="standard"/>
        <c:varyColors val="0"/>
        <c:ser>
          <c:idx val="0"/>
          <c:order val="0"/>
          <c:tx>
            <c:strRef>
              <c:f>'22abril19maio'!$P$1</c:f>
              <c:strCache>
                <c:ptCount val="1"/>
                <c:pt idx="0">
                  <c:v>Net Earnings</c:v>
                </c:pt>
              </c:strCache>
            </c:strRef>
          </c:tx>
          <c:spPr>
            <a:ln w="9525" cmpd="sng">
              <a:solidFill>
                <a:srgbClr val="4F81BD"/>
              </a:solidFill>
            </a:ln>
          </c:spPr>
          <c:marker>
            <c:symbol val="none"/>
          </c:marker>
          <c:cat>
            <c:numRef>
              <c:f>'22abril19maio'!$O$2:$O$69</c:f>
              <c:numCache>
                <c:formatCode>mmm\-yy</c:formatCode>
                <c:ptCount val="68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  <c:pt idx="63">
                  <c:v>42095</c:v>
                </c:pt>
                <c:pt idx="64">
                  <c:v>42125</c:v>
                </c:pt>
                <c:pt idx="65">
                  <c:v>42156</c:v>
                </c:pt>
                <c:pt idx="66">
                  <c:v>42186</c:v>
                </c:pt>
                <c:pt idx="67">
                  <c:v>42217</c:v>
                </c:pt>
              </c:numCache>
            </c:numRef>
          </c:cat>
          <c:val>
            <c:numRef>
              <c:f>'22abril19maio'!$P$2:$P$69</c:f>
              <c:numCache>
                <c:formatCode>_(* #,##0.00_);_(* \(#,##0.00\);_(* "-"??_);_(@_)</c:formatCode>
                <c:ptCount val="68"/>
                <c:pt idx="0">
                  <c:v>874.67889933751076</c:v>
                </c:pt>
                <c:pt idx="1">
                  <c:v>853.27067452855056</c:v>
                </c:pt>
                <c:pt idx="2">
                  <c:v>899.14544197632199</c:v>
                </c:pt>
                <c:pt idx="3">
                  <c:v>888.44132957184195</c:v>
                </c:pt>
                <c:pt idx="4">
                  <c:v>891.49964740169344</c:v>
                </c:pt>
                <c:pt idx="5">
                  <c:v>862.44562801810457</c:v>
                </c:pt>
                <c:pt idx="6">
                  <c:v>862.44562801810457</c:v>
                </c:pt>
                <c:pt idx="7">
                  <c:v>886.91217065691626</c:v>
                </c:pt>
                <c:pt idx="8">
                  <c:v>860.91646910317888</c:v>
                </c:pt>
                <c:pt idx="9">
                  <c:v>882.3246939121392</c:v>
                </c:pt>
                <c:pt idx="10">
                  <c:v>880.79553499721328</c:v>
                </c:pt>
                <c:pt idx="11">
                  <c:v>879.26637608228782</c:v>
                </c:pt>
                <c:pt idx="12">
                  <c:v>1167.592268405785</c:v>
                </c:pt>
                <c:pt idx="13">
                  <c:v>1173.529178245137</c:v>
                </c:pt>
                <c:pt idx="14">
                  <c:v>1169.5712383522359</c:v>
                </c:pt>
                <c:pt idx="15">
                  <c:v>1165.6132984593351</c:v>
                </c:pt>
                <c:pt idx="16">
                  <c:v>1062.70686124391</c:v>
                </c:pt>
                <c:pt idx="17">
                  <c:v>1120.0969896909739</c:v>
                </c:pt>
                <c:pt idx="18">
                  <c:v>1046.8751016723061</c:v>
                </c:pt>
                <c:pt idx="19">
                  <c:v>1048.854071618757</c:v>
                </c:pt>
                <c:pt idx="20">
                  <c:v>1044.8961317258561</c:v>
                </c:pt>
                <c:pt idx="21">
                  <c:v>1025.1064322613511</c:v>
                </c:pt>
                <c:pt idx="22">
                  <c:v>1031.0433421007019</c:v>
                </c:pt>
                <c:pt idx="23">
                  <c:v>1050.8330415652069</c:v>
                </c:pt>
                <c:pt idx="24">
                  <c:v>278.24436765741638</c:v>
                </c:pt>
                <c:pt idx="25">
                  <c:v>276.13645578122362</c:v>
                </c:pt>
                <c:pt idx="26">
                  <c:v>279.29832359551261</c:v>
                </c:pt>
                <c:pt idx="27">
                  <c:v>282.98716937884961</c:v>
                </c:pt>
                <c:pt idx="28">
                  <c:v>280.35227953360902</c:v>
                </c:pt>
                <c:pt idx="29">
                  <c:v>268.7587642145499</c:v>
                </c:pt>
                <c:pt idx="30">
                  <c:v>266.65085233835731</c:v>
                </c:pt>
                <c:pt idx="31">
                  <c:v>269.28574218359807</c:v>
                </c:pt>
                <c:pt idx="32">
                  <c:v>275.08249984312761</c:v>
                </c:pt>
                <c:pt idx="33">
                  <c:v>269.81272015264619</c:v>
                </c:pt>
                <c:pt idx="34">
                  <c:v>260.85409467882778</c:v>
                </c:pt>
                <c:pt idx="35">
                  <c:v>265.59689640026107</c:v>
                </c:pt>
                <c:pt idx="36">
                  <c:v>512.39893911673278</c:v>
                </c:pt>
                <c:pt idx="37">
                  <c:v>520.23678139767765</c:v>
                </c:pt>
                <c:pt idx="38">
                  <c:v>504.56109683578859</c:v>
                </c:pt>
                <c:pt idx="39">
                  <c:v>489.86514255901812</c:v>
                </c:pt>
                <c:pt idx="40">
                  <c:v>489.86514255901812</c:v>
                </c:pt>
                <c:pt idx="41">
                  <c:v>514.35839968696905</c:v>
                </c:pt>
                <c:pt idx="42">
                  <c:v>537.87192652980184</c:v>
                </c:pt>
                <c:pt idx="43">
                  <c:v>551.58815052145451</c:v>
                </c:pt>
                <c:pt idx="44">
                  <c:v>548.64895966610061</c:v>
                </c:pt>
                <c:pt idx="45">
                  <c:v>554.52734137680852</c:v>
                </c:pt>
                <c:pt idx="46">
                  <c:v>558.4462625172805</c:v>
                </c:pt>
                <c:pt idx="47">
                  <c:v>553.54761109169021</c:v>
                </c:pt>
                <c:pt idx="48">
                  <c:v>586.23819541283842</c:v>
                </c:pt>
                <c:pt idx="49">
                  <c:v>614.53154461229997</c:v>
                </c:pt>
                <c:pt idx="50">
                  <c:v>615.66327858027842</c:v>
                </c:pt>
                <c:pt idx="51">
                  <c:v>625.84888429208434</c:v>
                </c:pt>
                <c:pt idx="52">
                  <c:v>629.24408619602002</c:v>
                </c:pt>
                <c:pt idx="53">
                  <c:v>630.37582016399801</c:v>
                </c:pt>
                <c:pt idx="54">
                  <c:v>638.29795793984761</c:v>
                </c:pt>
                <c:pt idx="55">
                  <c:v>657.537435395481</c:v>
                </c:pt>
                <c:pt idx="56">
                  <c:v>634.90275603591181</c:v>
                </c:pt>
                <c:pt idx="57">
                  <c:v>655.27396745952399</c:v>
                </c:pt>
                <c:pt idx="58">
                  <c:v>651.87876555558876</c:v>
                </c:pt>
                <c:pt idx="59">
                  <c:v>623.58541635612778</c:v>
                </c:pt>
                <c:pt idx="60">
                  <c:v>569.58092901926125</c:v>
                </c:pt>
                <c:pt idx="61">
                  <c:v>563.19310551624164</c:v>
                </c:pt>
                <c:pt idx="62">
                  <c:v>548.28818400919567</c:v>
                </c:pt>
                <c:pt idx="63">
                  <c:v>548.28818400919567</c:v>
                </c:pt>
                <c:pt idx="64">
                  <c:v>562.12846826573821</c:v>
                </c:pt>
                <c:pt idx="65">
                  <c:v>569.58092901926125</c:v>
                </c:pt>
                <c:pt idx="66">
                  <c:v>561.06383101523511</c:v>
                </c:pt>
                <c:pt idx="67">
                  <c:v>544.02963500718261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'22abril19maio'!$Q$1</c:f>
              <c:strCache>
                <c:ptCount val="1"/>
                <c:pt idx="0">
                  <c:v>Distributed Earnings</c:v>
                </c:pt>
              </c:strCache>
            </c:strRef>
          </c:tx>
          <c:spPr>
            <a:ln w="12700" cmpd="sng"/>
          </c:spPr>
          <c:marker>
            <c:symbol val="none"/>
          </c:marker>
          <c:cat>
            <c:numRef>
              <c:f>'22abril19maio'!$O$2:$O$69</c:f>
              <c:numCache>
                <c:formatCode>mmm\-yy</c:formatCode>
                <c:ptCount val="68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  <c:pt idx="63">
                  <c:v>42095</c:v>
                </c:pt>
                <c:pt idx="64">
                  <c:v>42125</c:v>
                </c:pt>
                <c:pt idx="65">
                  <c:v>42156</c:v>
                </c:pt>
                <c:pt idx="66">
                  <c:v>42186</c:v>
                </c:pt>
                <c:pt idx="67">
                  <c:v>42217</c:v>
                </c:pt>
              </c:numCache>
            </c:numRef>
          </c:cat>
          <c:val>
            <c:numRef>
              <c:f>'22abril19maio'!$Q$2:$Q$69</c:f>
              <c:numCache>
                <c:formatCode>#,##0.00_ ;\-#,##0.00\ </c:formatCode>
                <c:ptCount val="68"/>
                <c:pt idx="0">
                  <c:v>88.542856409999999</c:v>
                </c:pt>
                <c:pt idx="1">
                  <c:v>75.590845340000001</c:v>
                </c:pt>
                <c:pt idx="2">
                  <c:v>74.954925709999998</c:v>
                </c:pt>
                <c:pt idx="3">
                  <c:v>32.907435880000001</c:v>
                </c:pt>
                <c:pt idx="4">
                  <c:v>44.627795220000003</c:v>
                </c:pt>
                <c:pt idx="5">
                  <c:v>40.737275330000003</c:v>
                </c:pt>
                <c:pt idx="6">
                  <c:v>59.681705700000002</c:v>
                </c:pt>
                <c:pt idx="7">
                  <c:v>68.719383640000004</c:v>
                </c:pt>
                <c:pt idx="8">
                  <c:v>57.015922260000004</c:v>
                </c:pt>
                <c:pt idx="9">
                  <c:v>66.685857889999951</c:v>
                </c:pt>
                <c:pt idx="10">
                  <c:v>104.61231762</c:v>
                </c:pt>
                <c:pt idx="11">
                  <c:v>101.89038204000001</c:v>
                </c:pt>
                <c:pt idx="12">
                  <c:v>100.06062372</c:v>
                </c:pt>
                <c:pt idx="13">
                  <c:v>88.424511289999998</c:v>
                </c:pt>
                <c:pt idx="14">
                  <c:v>90.372832579999923</c:v>
                </c:pt>
                <c:pt idx="15">
                  <c:v>94.931977840000002</c:v>
                </c:pt>
                <c:pt idx="16">
                  <c:v>134.84981754</c:v>
                </c:pt>
                <c:pt idx="17">
                  <c:v>153.98498918999999</c:v>
                </c:pt>
                <c:pt idx="18">
                  <c:v>118.76940284</c:v>
                </c:pt>
                <c:pt idx="19">
                  <c:v>118.49994183</c:v>
                </c:pt>
                <c:pt idx="20">
                  <c:v>114.16824115</c:v>
                </c:pt>
                <c:pt idx="21">
                  <c:v>98.115916220000003</c:v>
                </c:pt>
                <c:pt idx="22">
                  <c:v>228.13816844999999</c:v>
                </c:pt>
                <c:pt idx="23">
                  <c:v>223.29761561000001</c:v>
                </c:pt>
                <c:pt idx="24">
                  <c:v>212.57133497999999</c:v>
                </c:pt>
                <c:pt idx="25">
                  <c:v>457.95907033999998</c:v>
                </c:pt>
                <c:pt idx="26">
                  <c:v>306.08886150000001</c:v>
                </c:pt>
                <c:pt idx="27">
                  <c:v>784.15868963000003</c:v>
                </c:pt>
                <c:pt idx="28">
                  <c:v>1173.93084129</c:v>
                </c:pt>
                <c:pt idx="29">
                  <c:v>1059.9251280599999</c:v>
                </c:pt>
                <c:pt idx="30">
                  <c:v>1060.0473576100001</c:v>
                </c:pt>
                <c:pt idx="31">
                  <c:v>601.2229148199998</c:v>
                </c:pt>
                <c:pt idx="32">
                  <c:v>184.05239452000001</c:v>
                </c:pt>
                <c:pt idx="33">
                  <c:v>58.236987900000003</c:v>
                </c:pt>
                <c:pt idx="34">
                  <c:v>54.196290920000003</c:v>
                </c:pt>
                <c:pt idx="35">
                  <c:v>131.47345511</c:v>
                </c:pt>
                <c:pt idx="36">
                  <c:v>139.12544922999999</c:v>
                </c:pt>
                <c:pt idx="37">
                  <c:v>130.13840192000001</c:v>
                </c:pt>
                <c:pt idx="38">
                  <c:v>131.85130955</c:v>
                </c:pt>
                <c:pt idx="39">
                  <c:v>57.39229469</c:v>
                </c:pt>
                <c:pt idx="40">
                  <c:v>91.808149970000002</c:v>
                </c:pt>
                <c:pt idx="41">
                  <c:v>108.75648664000001</c:v>
                </c:pt>
                <c:pt idx="42">
                  <c:v>241.34639598999999</c:v>
                </c:pt>
                <c:pt idx="43">
                  <c:v>287.04860269</c:v>
                </c:pt>
                <c:pt idx="44">
                  <c:v>991.95301162999999</c:v>
                </c:pt>
                <c:pt idx="45">
                  <c:v>975.95153749999997</c:v>
                </c:pt>
                <c:pt idx="46">
                  <c:v>842.21772808999981</c:v>
                </c:pt>
                <c:pt idx="47">
                  <c:v>792.84186559999978</c:v>
                </c:pt>
                <c:pt idx="48">
                  <c:v>41.019689890000002</c:v>
                </c:pt>
                <c:pt idx="49">
                  <c:v>102.57083531000001</c:v>
                </c:pt>
                <c:pt idx="50">
                  <c:v>132.30160677999999</c:v>
                </c:pt>
                <c:pt idx="51">
                  <c:v>108.12894735</c:v>
                </c:pt>
                <c:pt idx="52">
                  <c:v>124.5638951</c:v>
                </c:pt>
                <c:pt idx="53">
                  <c:v>159.33683103999999</c:v>
                </c:pt>
                <c:pt idx="54">
                  <c:v>204.25905204</c:v>
                </c:pt>
                <c:pt idx="55">
                  <c:v>221.36708049999999</c:v>
                </c:pt>
                <c:pt idx="56">
                  <c:v>218.86196039999999</c:v>
                </c:pt>
                <c:pt idx="57">
                  <c:v>124.85116558999999</c:v>
                </c:pt>
                <c:pt idx="58">
                  <c:v>48.662520350000001</c:v>
                </c:pt>
                <c:pt idx="59">
                  <c:v>67.716146510000002</c:v>
                </c:pt>
                <c:pt idx="60">
                  <c:v>61.524552659999998</c:v>
                </c:pt>
                <c:pt idx="61">
                  <c:v>61.103257360000001</c:v>
                </c:pt>
                <c:pt idx="62">
                  <c:v>266.95835802999977</c:v>
                </c:pt>
                <c:pt idx="63">
                  <c:v>247.3398243</c:v>
                </c:pt>
                <c:pt idx="64">
                  <c:v>251.59534865000001</c:v>
                </c:pt>
                <c:pt idx="65">
                  <c:v>280.73941380000002</c:v>
                </c:pt>
                <c:pt idx="66">
                  <c:v>77.840591989999993</c:v>
                </c:pt>
                <c:pt idx="67">
                  <c:v>101.08526259999999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'22abril19maio'!$R$1</c:f>
              <c:strCache>
                <c:ptCount val="1"/>
                <c:pt idx="0">
                  <c:v>Reinvested Earnings</c:v>
                </c:pt>
              </c:strCache>
            </c:strRef>
          </c:tx>
          <c:spPr>
            <a:ln w="57150" cmpd="sng"/>
          </c:spPr>
          <c:marker>
            <c:symbol val="none"/>
          </c:marker>
          <c:cat>
            <c:numRef>
              <c:f>'22abril19maio'!$O$2:$O$69</c:f>
              <c:numCache>
                <c:formatCode>mmm\-yy</c:formatCode>
                <c:ptCount val="68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  <c:pt idx="63">
                  <c:v>42095</c:v>
                </c:pt>
                <c:pt idx="64">
                  <c:v>42125</c:v>
                </c:pt>
                <c:pt idx="65">
                  <c:v>42156</c:v>
                </c:pt>
                <c:pt idx="66">
                  <c:v>42186</c:v>
                </c:pt>
                <c:pt idx="67">
                  <c:v>42217</c:v>
                </c:pt>
              </c:numCache>
            </c:numRef>
          </c:cat>
          <c:val>
            <c:numRef>
              <c:f>'22abril19maio'!$R$2:$R$69</c:f>
              <c:numCache>
                <c:formatCode>#,##0.00_ ;\-#,##0.00\ </c:formatCode>
                <c:ptCount val="68"/>
                <c:pt idx="0">
                  <c:v>786.13604292751052</c:v>
                </c:pt>
                <c:pt idx="1">
                  <c:v>777.67982918855034</c:v>
                </c:pt>
                <c:pt idx="2">
                  <c:v>824.19051626632199</c:v>
                </c:pt>
                <c:pt idx="3">
                  <c:v>855.53389369184197</c:v>
                </c:pt>
                <c:pt idx="4">
                  <c:v>846.87185218169338</c:v>
                </c:pt>
                <c:pt idx="5">
                  <c:v>821.70835268810504</c:v>
                </c:pt>
                <c:pt idx="6">
                  <c:v>802.76392231810485</c:v>
                </c:pt>
                <c:pt idx="7">
                  <c:v>818.19278701691655</c:v>
                </c:pt>
                <c:pt idx="8">
                  <c:v>803.90054684317909</c:v>
                </c:pt>
                <c:pt idx="9">
                  <c:v>815.63883602213934</c:v>
                </c:pt>
                <c:pt idx="10">
                  <c:v>776.18321737721328</c:v>
                </c:pt>
                <c:pt idx="11">
                  <c:v>777.37599404228774</c:v>
                </c:pt>
                <c:pt idx="12">
                  <c:v>1067.531644685786</c:v>
                </c:pt>
                <c:pt idx="13">
                  <c:v>1085.104666955137</c:v>
                </c:pt>
                <c:pt idx="14">
                  <c:v>1079.1984057722359</c:v>
                </c:pt>
                <c:pt idx="15">
                  <c:v>1070.681320619334</c:v>
                </c:pt>
                <c:pt idx="16">
                  <c:v>927.85704370390977</c:v>
                </c:pt>
                <c:pt idx="17">
                  <c:v>966.11200050097398</c:v>
                </c:pt>
                <c:pt idx="18">
                  <c:v>928.10569883230608</c:v>
                </c:pt>
                <c:pt idx="19">
                  <c:v>930.35412978875615</c:v>
                </c:pt>
                <c:pt idx="20">
                  <c:v>930.72789057585555</c:v>
                </c:pt>
                <c:pt idx="21">
                  <c:v>926.99051604135059</c:v>
                </c:pt>
                <c:pt idx="22">
                  <c:v>802.90517365070252</c:v>
                </c:pt>
                <c:pt idx="23">
                  <c:v>827.53542595520719</c:v>
                </c:pt>
                <c:pt idx="24">
                  <c:v>65.67303267741633</c:v>
                </c:pt>
                <c:pt idx="25">
                  <c:v>-181.82261455877611</c:v>
                </c:pt>
                <c:pt idx="26">
                  <c:v>-26.790537904487319</c:v>
                </c:pt>
                <c:pt idx="27">
                  <c:v>-501.17152025115041</c:v>
                </c:pt>
                <c:pt idx="28">
                  <c:v>-893.57856175639097</c:v>
                </c:pt>
                <c:pt idx="29">
                  <c:v>-791.16636384544961</c:v>
                </c:pt>
                <c:pt idx="30">
                  <c:v>-793.39650527164258</c:v>
                </c:pt>
                <c:pt idx="31">
                  <c:v>-331.93717263640201</c:v>
                </c:pt>
                <c:pt idx="32">
                  <c:v>91.0301053231276</c:v>
                </c:pt>
                <c:pt idx="33">
                  <c:v>211.57573225264619</c:v>
                </c:pt>
                <c:pt idx="34">
                  <c:v>206.65780375882781</c:v>
                </c:pt>
                <c:pt idx="35">
                  <c:v>134.1234412902611</c:v>
                </c:pt>
                <c:pt idx="36">
                  <c:v>373.27348988673299</c:v>
                </c:pt>
                <c:pt idx="37">
                  <c:v>390.09837947767687</c:v>
                </c:pt>
                <c:pt idx="38">
                  <c:v>372.70978728578859</c:v>
                </c:pt>
                <c:pt idx="39">
                  <c:v>432.4728478690181</c:v>
                </c:pt>
                <c:pt idx="40">
                  <c:v>398.05699258901808</c:v>
                </c:pt>
                <c:pt idx="41">
                  <c:v>405.60191304696912</c:v>
                </c:pt>
                <c:pt idx="42">
                  <c:v>296.52553053980182</c:v>
                </c:pt>
                <c:pt idx="43">
                  <c:v>264.53954783145451</c:v>
                </c:pt>
                <c:pt idx="44">
                  <c:v>-443.30405196389961</c:v>
                </c:pt>
                <c:pt idx="45">
                  <c:v>-421.42419612319151</c:v>
                </c:pt>
                <c:pt idx="46">
                  <c:v>-283.77146557271931</c:v>
                </c:pt>
                <c:pt idx="47">
                  <c:v>-239.29425450830959</c:v>
                </c:pt>
                <c:pt idx="48">
                  <c:v>545.21850552283865</c:v>
                </c:pt>
                <c:pt idx="49">
                  <c:v>511.96070930230002</c:v>
                </c:pt>
                <c:pt idx="50">
                  <c:v>483.36167180027837</c:v>
                </c:pt>
                <c:pt idx="51">
                  <c:v>517.71993694208447</c:v>
                </c:pt>
                <c:pt idx="52">
                  <c:v>504.68019109601988</c:v>
                </c:pt>
                <c:pt idx="53">
                  <c:v>471.03898912399819</c:v>
                </c:pt>
                <c:pt idx="54">
                  <c:v>434.03890589984741</c:v>
                </c:pt>
                <c:pt idx="55">
                  <c:v>436.17035489548118</c:v>
                </c:pt>
                <c:pt idx="56">
                  <c:v>416.04079563591199</c:v>
                </c:pt>
                <c:pt idx="57">
                  <c:v>530.42280186952405</c:v>
                </c:pt>
                <c:pt idx="58">
                  <c:v>603.21624520558862</c:v>
                </c:pt>
                <c:pt idx="59">
                  <c:v>555.86926984612739</c:v>
                </c:pt>
                <c:pt idx="60">
                  <c:v>508.05637635926132</c:v>
                </c:pt>
                <c:pt idx="61">
                  <c:v>502.08984815624137</c:v>
                </c:pt>
                <c:pt idx="62">
                  <c:v>281.32982597919539</c:v>
                </c:pt>
                <c:pt idx="63">
                  <c:v>300.94835970919519</c:v>
                </c:pt>
                <c:pt idx="64">
                  <c:v>310.5331196157382</c:v>
                </c:pt>
                <c:pt idx="65">
                  <c:v>288.84151521926128</c:v>
                </c:pt>
                <c:pt idx="66">
                  <c:v>483.22323902523488</c:v>
                </c:pt>
                <c:pt idx="67">
                  <c:v>442.94437240718219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3366648"/>
        <c:axId val="243463288"/>
      </c:lineChart>
      <c:dateAx>
        <c:axId val="243366648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243463288"/>
        <c:crosses val="autoZero"/>
        <c:auto val="1"/>
        <c:lblOffset val="100"/>
        <c:baseTimeUnit val="months"/>
      </c:dateAx>
      <c:valAx>
        <c:axId val="24346328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sz="1000" dirty="0"/>
                  <a:t>US$ </a:t>
                </a:r>
                <a:r>
                  <a:rPr lang="en-US" sz="1000" dirty="0" smtClean="0"/>
                  <a:t>millions</a:t>
                </a:r>
                <a:endParaRPr lang="en-US" sz="1000" dirty="0"/>
              </a:p>
            </c:rich>
          </c:tx>
          <c:layout>
            <c:manualLayout>
              <c:xMode val="edge"/>
              <c:yMode val="edge"/>
              <c:x val="6.4789846314014995E-5"/>
              <c:y val="1.27549930349619E-3"/>
            </c:manualLayout>
          </c:layout>
          <c:overlay val="0"/>
        </c:title>
        <c:numFmt formatCode="_(* #,##0.00_);_(* \(#,##0.00\);_(* &quot;-&quot;??_);_(@_)" sourceLinked="1"/>
        <c:majorTickMark val="out"/>
        <c:minorTickMark val="none"/>
        <c:tickLblPos val="nextTo"/>
        <c:crossAx val="24336664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Reinvested Earnings</a:t>
            </a:r>
            <a:r>
              <a:rPr lang="en-US" baseline="0"/>
              <a:t> - Annual Data</a:t>
            </a:r>
          </a:p>
        </c:rich>
      </c:tx>
      <c:layout>
        <c:manualLayout>
          <c:xMode val="edge"/>
          <c:yMode val="edge"/>
          <c:x val="0.30517809662046702"/>
          <c:y val="5.092592592592590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3065214319662"/>
          <c:y val="0.211111111111111"/>
          <c:w val="0.86572760786630898"/>
          <c:h val="0.72870370370370396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'22abril19maio'!$P$153:$P$158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2015* data till august</c:v>
                </c:pt>
              </c:strCache>
            </c:strRef>
          </c:cat>
          <c:val>
            <c:numRef>
              <c:f>'22abril19maio'!$Q$153:$Q$158</c:f>
              <c:numCache>
                <c:formatCode>#,##0.00_ ;\-#,##0.00\ </c:formatCode>
                <c:ptCount val="6"/>
                <c:pt idx="0">
                  <c:v>9706.1757905638606</c:v>
                </c:pt>
                <c:pt idx="1">
                  <c:v>11543.10391708156</c:v>
                </c:pt>
                <c:pt idx="2">
                  <c:v>-2810.8031609220202</c:v>
                </c:pt>
                <c:pt idx="3">
                  <c:v>1545.4845203583409</c:v>
                </c:pt>
                <c:pt idx="4">
                  <c:v>6009.7383771399982</c:v>
                </c:pt>
                <c:pt idx="5">
                  <c:v>3117.9666564713111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3464072"/>
        <c:axId val="243464464"/>
      </c:barChart>
      <c:catAx>
        <c:axId val="2434640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43464464"/>
        <c:crosses val="autoZero"/>
        <c:auto val="1"/>
        <c:lblAlgn val="ctr"/>
        <c:lblOffset val="100"/>
        <c:noMultiLvlLbl val="0"/>
      </c:catAx>
      <c:valAx>
        <c:axId val="24346446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US$ millions</a:t>
                </a:r>
              </a:p>
            </c:rich>
          </c:tx>
          <c:layout>
            <c:manualLayout>
              <c:xMode val="edge"/>
              <c:yMode val="edge"/>
              <c:x val="9.7879282218597E-2"/>
              <c:y val="8.7037037037036996E-2"/>
            </c:manualLayout>
          </c:layout>
          <c:overlay val="0"/>
        </c:title>
        <c:numFmt formatCode="#,##0.00_ ;\-#,##0.00\ " sourceLinked="1"/>
        <c:majorTickMark val="out"/>
        <c:minorTickMark val="none"/>
        <c:tickLblPos val="nextTo"/>
        <c:crossAx val="2434640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0.14357</cdr:x>
      <cdr:y>0.33759</cdr:y>
    </cdr:from>
    <cdr:to>
      <cdr:x>0.65406</cdr:x>
      <cdr:y>0.43748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648072" y="936104"/>
          <a:ext cx="2304256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pt-BR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charset="0"/>
            </a:defRPr>
          </a:lvl9pPr>
        </a:lstStyle>
        <a:p xmlns:a="http://schemas.openxmlformats.org/drawingml/2006/main">
          <a:r>
            <a:rPr lang="pt-BR" sz="1200" b="1" dirty="0" err="1" smtClean="0"/>
            <a:t>Reivested</a:t>
          </a:r>
          <a:r>
            <a:rPr lang="pt-BR" sz="1200" b="1" dirty="0" smtClean="0"/>
            <a:t> </a:t>
          </a:r>
          <a:r>
            <a:rPr lang="pt-BR" sz="1200" b="1" dirty="0" err="1" smtClean="0"/>
            <a:t>earnings</a:t>
          </a:r>
          <a:r>
            <a:rPr lang="pt-BR" sz="1200" b="1" dirty="0" smtClean="0"/>
            <a:t>: US$6 </a:t>
          </a:r>
          <a:r>
            <a:rPr lang="pt-BR" sz="1200" b="1" dirty="0" err="1" smtClean="0"/>
            <a:t>billion</a:t>
          </a:r>
          <a:endParaRPr lang="pt-BR" sz="12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0.14402</cdr:x>
      <cdr:y>0.18264</cdr:y>
    </cdr:from>
    <cdr:to>
      <cdr:x>0.7</cdr:x>
      <cdr:y>0.37502</cdr:y>
    </cdr:to>
    <cdr:sp macro="" textlink="">
      <cdr:nvSpPr>
        <cdr:cNvPr id="2" name="CaixaDeTexto 7"/>
        <cdr:cNvSpPr txBox="1"/>
      </cdr:nvSpPr>
      <cdr:spPr>
        <a:xfrm xmlns:a="http://schemas.openxmlformats.org/drawingml/2006/main">
          <a:off x="622236" y="438296"/>
          <a:ext cx="2402100" cy="46166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pt-BR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charset="0"/>
            </a:defRPr>
          </a:lvl9pPr>
        </a:lstStyle>
        <a:p xmlns:a="http://schemas.openxmlformats.org/drawingml/2006/main">
          <a:r>
            <a:rPr lang="pt-BR" sz="1200" b="1" dirty="0" err="1" smtClean="0"/>
            <a:t>Reivested</a:t>
          </a:r>
          <a:r>
            <a:rPr lang="pt-BR" sz="1200" b="1" dirty="0" smtClean="0"/>
            <a:t> </a:t>
          </a:r>
          <a:r>
            <a:rPr lang="pt-BR" sz="1200" b="1" dirty="0" err="1" smtClean="0"/>
            <a:t>earnings</a:t>
          </a:r>
          <a:r>
            <a:rPr lang="pt-BR" sz="1200" b="1" dirty="0" smtClean="0"/>
            <a:t>: US$ 10.7 </a:t>
          </a:r>
          <a:r>
            <a:rPr lang="pt-BR" sz="1200" b="1" dirty="0" err="1" smtClean="0"/>
            <a:t>billion</a:t>
          </a:r>
          <a:endParaRPr lang="pt-BR" sz="12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0C75484-BFA8-4EEC-AE6E-089B044D6F21}" type="datetimeFigureOut">
              <a:rPr lang="pt-BR"/>
              <a:pPr>
                <a:defRPr/>
              </a:pPr>
              <a:t>23/02/2016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4265AE0-0731-460E-A5F2-8E9A776E846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7140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D0C0AA6-92C7-40CD-A1C8-495E76D222DA}" type="datetimeFigureOut">
              <a:rPr lang="pt-BR"/>
              <a:pPr>
                <a:defRPr/>
              </a:pPr>
              <a:t>23/02/2016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75FBAC1-942F-4E91-9BF8-8ABB4B8FC72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81164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1018BD9-0A84-4D9D-8B0F-F8ABE0AAE072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pt-BR"/>
          </a:p>
        </p:txBody>
      </p:sp>
      <p:pic>
        <p:nvPicPr>
          <p:cNvPr id="79873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77" y="4747295"/>
            <a:ext cx="6552728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64317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dirty="0" smtClean="0"/>
          </a:p>
        </p:txBody>
      </p:sp>
      <p:sp>
        <p:nvSpPr>
          <p:cNvPr id="4813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D5D1638-82AF-41A0-81A1-1CAC0E43339F}" type="slidenum">
              <a:rPr lang="pt-BR" smtClean="0">
                <a:latin typeface="Arial" pitchFamily="34" charset="0"/>
              </a:rPr>
              <a:pPr/>
              <a:t>11</a:t>
            </a:fld>
            <a:endParaRPr lang="pt-BR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5214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63E66B-4654-4DD5-A173-7ECBCBCD5557}" type="slidenum">
              <a:rPr lang="pt-BR" smtClean="0">
                <a:solidFill>
                  <a:prstClr val="black"/>
                </a:solidFill>
              </a:rPr>
              <a:pPr/>
              <a:t>12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9277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63E66B-4654-4DD5-A173-7ECBCBCD5557}" type="slidenum">
              <a:rPr lang="pt-BR" smtClean="0">
                <a:solidFill>
                  <a:prstClr val="black"/>
                </a:solidFill>
              </a:rPr>
              <a:pPr/>
              <a:t>13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927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3379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6AD080E-9961-4B3C-A061-A5814D74396A}" type="slidenum">
              <a:rPr lang="pt-BR" smtClean="0">
                <a:latin typeface="Arial" pitchFamily="34" charset="0"/>
              </a:rPr>
              <a:pPr/>
              <a:t>2</a:t>
            </a:fld>
            <a:endParaRPr lang="pt-BR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068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3686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3FA1C89-1B56-4010-BA6C-23F4C5A9C5C5}" type="slidenum">
              <a:rPr lang="pt-BR" smtClean="0">
                <a:latin typeface="Arial" pitchFamily="34" charset="0"/>
              </a:rPr>
              <a:pPr/>
              <a:t>3</a:t>
            </a:fld>
            <a:endParaRPr lang="pt-BR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12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3789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6AA24-FED7-438E-B8B0-550347B3CCE5}" type="slidenum">
              <a:rPr lang="pt-BR" smtClean="0">
                <a:latin typeface="Arial" pitchFamily="34" charset="0"/>
              </a:rPr>
              <a:pPr/>
              <a:t>4</a:t>
            </a:fld>
            <a:endParaRPr lang="pt-BR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1380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3891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27ADD6-BF71-499A-B9DC-0F624D4B1E91}" type="slidenum">
              <a:rPr lang="pt-BR" smtClean="0">
                <a:latin typeface="Arial" pitchFamily="34" charset="0"/>
              </a:rPr>
              <a:pPr/>
              <a:t>5</a:t>
            </a:fld>
            <a:endParaRPr lang="pt-BR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239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dirty="0" smtClean="0"/>
          </a:p>
        </p:txBody>
      </p:sp>
      <p:sp>
        <p:nvSpPr>
          <p:cNvPr id="4813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D5D1638-82AF-41A0-81A1-1CAC0E43339F}" type="slidenum">
              <a:rPr lang="pt-BR" smtClean="0">
                <a:latin typeface="Arial" pitchFamily="34" charset="0"/>
              </a:rPr>
              <a:pPr/>
              <a:t>6</a:t>
            </a:fld>
            <a:endParaRPr lang="pt-BR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5214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dirty="0" smtClean="0"/>
          </a:p>
        </p:txBody>
      </p:sp>
      <p:sp>
        <p:nvSpPr>
          <p:cNvPr id="4813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D5D1638-82AF-41A0-81A1-1CAC0E43339F}" type="slidenum">
              <a:rPr lang="pt-BR" smtClean="0">
                <a:latin typeface="Arial" pitchFamily="34" charset="0"/>
              </a:rPr>
              <a:pPr/>
              <a:t>8</a:t>
            </a:fld>
            <a:endParaRPr lang="pt-BR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5214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dirty="0" smtClean="0"/>
          </a:p>
        </p:txBody>
      </p:sp>
      <p:sp>
        <p:nvSpPr>
          <p:cNvPr id="4813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D5D1638-82AF-41A0-81A1-1CAC0E43339F}" type="slidenum">
              <a:rPr lang="pt-BR" smtClean="0">
                <a:latin typeface="Arial" pitchFamily="34" charset="0"/>
              </a:rPr>
              <a:pPr/>
              <a:t>9</a:t>
            </a:fld>
            <a:endParaRPr lang="pt-BR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5214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dirty="0" smtClean="0"/>
          </a:p>
        </p:txBody>
      </p:sp>
      <p:sp>
        <p:nvSpPr>
          <p:cNvPr id="4813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D5D1638-82AF-41A0-81A1-1CAC0E43339F}" type="slidenum">
              <a:rPr lang="pt-BR" smtClean="0">
                <a:latin typeface="Arial" pitchFamily="34" charset="0"/>
              </a:rPr>
              <a:pPr/>
              <a:t>10</a:t>
            </a:fld>
            <a:endParaRPr lang="pt-BR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521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27584" y="1238895"/>
            <a:ext cx="7920880" cy="1326009"/>
          </a:xfrm>
        </p:spPr>
        <p:txBody>
          <a:bodyPr>
            <a:normAutofit/>
          </a:bodyPr>
          <a:lstStyle>
            <a:lvl1pPr marL="0" indent="0" algn="l">
              <a:defRPr sz="3000" b="1" baseline="0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27584" y="2420888"/>
            <a:ext cx="7920880" cy="576064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27088" y="3784600"/>
            <a:ext cx="2160587" cy="365125"/>
          </a:xfrm>
        </p:spPr>
        <p:txBody>
          <a:bodyPr/>
          <a:lstStyle>
            <a:lvl1pPr algn="l">
              <a:defRPr sz="1600" smtClean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A0DE2557-ACC5-4091-8ADB-75119C864386}" type="datetime1">
              <a:rPr lang="pt-BR"/>
              <a:pPr>
                <a:defRPr/>
              </a:pPr>
              <a:t>23/02/2016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827088" y="3495675"/>
            <a:ext cx="7921625" cy="365125"/>
          </a:xfrm>
        </p:spPr>
        <p:txBody>
          <a:bodyPr/>
          <a:lstStyle>
            <a:lvl1pPr algn="l">
              <a:defRPr sz="1800" b="1" dirty="0" smtClean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/>
              <a:t>Palestrante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027988" y="6383338"/>
            <a:ext cx="720725" cy="474662"/>
          </a:xfrm>
        </p:spPr>
        <p:txBody>
          <a:bodyPr/>
          <a:lstStyle>
            <a:lvl1pPr>
              <a:defRPr sz="1100" b="1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5EE3B805-3126-4F6B-94F7-A46E41A7E2B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-18256"/>
            <a:ext cx="8291264" cy="998984"/>
          </a:xfrm>
        </p:spPr>
        <p:txBody>
          <a:bodyPr>
            <a:normAutofit/>
          </a:bodyPr>
          <a:lstStyle>
            <a:lvl1pPr algn="l">
              <a:defRPr sz="2800" b="1"/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91264" cy="49685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0"/>
          </p:nvPr>
        </p:nvSpPr>
        <p:spPr>
          <a:xfrm>
            <a:off x="3124200" y="6381750"/>
            <a:ext cx="4400550" cy="476250"/>
          </a:xfrm>
        </p:spPr>
        <p:txBody>
          <a:bodyPr/>
          <a:lstStyle>
            <a:lvl1pPr algn="ctr">
              <a:defRPr sz="1400" b="1" dirty="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/>
              <a:t> </a:t>
            </a:r>
            <a:r>
              <a:rPr lang="pt-BR" err="1"/>
              <a:t>XXXª</a:t>
            </a:r>
            <a:r>
              <a:rPr lang="pt-BR"/>
              <a:t> Reunião do Copom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1"/>
          </p:nvPr>
        </p:nvSpPr>
        <p:spPr>
          <a:xfrm>
            <a:off x="8027988" y="6381750"/>
            <a:ext cx="720725" cy="476250"/>
          </a:xfrm>
        </p:spPr>
        <p:txBody>
          <a:bodyPr/>
          <a:lstStyle>
            <a:lvl1pPr>
              <a:defRPr sz="1100" b="1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485A6DC7-5E5E-430B-B599-5369428C043E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B7736D6-C205-4638-AB47-2503EB5DBCF6}" type="datetime1">
              <a:rPr lang="pt-BR"/>
              <a:pPr>
                <a:defRPr/>
              </a:pPr>
              <a:t>23/02/2016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pt-BR"/>
              <a:t> 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E168B13-EF40-4839-960E-69E60869D2C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pic>
        <p:nvPicPr>
          <p:cNvPr id="1031" name="Imagem 8" descr="transicao_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Botão de ação: Personalizar 9">
            <a:hlinkClick r:id="" action="ppaction://hlinkshowjump?jump=firstslide" highlightClick="1"/>
          </p:cNvPr>
          <p:cNvSpPr/>
          <p:nvPr/>
        </p:nvSpPr>
        <p:spPr>
          <a:xfrm>
            <a:off x="439738" y="260350"/>
            <a:ext cx="2879725" cy="460375"/>
          </a:xfrm>
          <a:prstGeom prst="actionButtonBlank">
            <a:avLst/>
          </a:prstGeom>
          <a:blipFill>
            <a:blip r:embed="rId4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 err="1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051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pt-BR"/>
              <a:t> 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71E9A03-3E3F-4C94-A144-64BC6CD941C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pic>
        <p:nvPicPr>
          <p:cNvPr id="2054" name="Imagem 7" descr="apresentacao_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Botão de ação: Personalizar 11">
            <a:hlinkClick r:id="" action="ppaction://hlinkshowjump?jump=firstslide" highlightClick="1"/>
          </p:cNvPr>
          <p:cNvSpPr/>
          <p:nvPr/>
        </p:nvSpPr>
        <p:spPr>
          <a:xfrm>
            <a:off x="439738" y="6462713"/>
            <a:ext cx="1943100" cy="317500"/>
          </a:xfrm>
          <a:prstGeom prst="actionButtonBlank">
            <a:avLst/>
          </a:prstGeom>
          <a:blipFill>
            <a:blip r:embed="rId4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4"/>
          <p:cNvSpPr txBox="1">
            <a:spLocks/>
          </p:cNvSpPr>
          <p:nvPr/>
        </p:nvSpPr>
        <p:spPr>
          <a:xfrm>
            <a:off x="1043608" y="1340768"/>
            <a:ext cx="5688632" cy="3744416"/>
          </a:xfrm>
          <a:prstGeom prst="rect">
            <a:avLst/>
          </a:prstGeom>
        </p:spPr>
        <p:txBody>
          <a:bodyPr lIns="92364" tIns="46182" rIns="92364" bIns="46182" anchor="ctr"/>
          <a:lstStyle/>
          <a:p>
            <a:pPr marL="342900" indent="-342900" fontAlgn="auto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endParaRPr lang="pt-BR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259632" y="908720"/>
            <a:ext cx="6984776" cy="5076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en-US" sz="3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Working Group on International Investment Statistics</a:t>
            </a:r>
            <a:endParaRPr lang="en-US" sz="24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lnSpc>
                <a:spcPct val="90000"/>
              </a:lnSpc>
              <a:defRPr/>
            </a:pP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Paris, October 20, 2015</a:t>
            </a:r>
          </a:p>
          <a:p>
            <a:pPr algn="ctr">
              <a:lnSpc>
                <a:spcPct val="90000"/>
              </a:lnSpc>
              <a:defRPr/>
            </a:pPr>
            <a:endParaRPr lang="en-US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lnSpc>
                <a:spcPct val="90000"/>
              </a:lnSpc>
              <a:defRPr/>
            </a:pPr>
            <a:endParaRPr lang="en-US" sz="24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lnSpc>
                <a:spcPct val="90000"/>
              </a:lnSpc>
              <a:defRPr/>
            </a:pPr>
            <a:endParaRPr lang="en-US" sz="24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lnSpc>
                <a:spcPct val="90000"/>
              </a:lnSpc>
              <a:defRPr/>
            </a:pP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“The Brazilian Experience 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</a:rPr>
              <a:t>o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n Estimating Reinvested Earnings”</a:t>
            </a:r>
            <a:endParaRPr lang="en-US" sz="32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lnSpc>
                <a:spcPct val="90000"/>
              </a:lnSpc>
              <a:defRPr/>
            </a:pPr>
            <a:endParaRPr lang="en-US" sz="3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lnSpc>
                <a:spcPct val="90000"/>
              </a:lnSpc>
              <a:defRPr/>
            </a:pPr>
            <a:endParaRPr lang="en-US" sz="3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lnSpc>
                <a:spcPct val="90000"/>
              </a:lnSpc>
              <a:defRPr/>
            </a:pP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Camila Maia </a:t>
            </a:r>
            <a:r>
              <a:rPr lang="en-US" sz="2000" b="1" dirty="0" err="1" smtClean="0">
                <a:solidFill>
                  <a:schemeClr val="tx2">
                    <a:lumMod val="75000"/>
                  </a:schemeClr>
                </a:solidFill>
              </a:rPr>
              <a:t>Carneiro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 Costa</a:t>
            </a:r>
            <a:endParaRPr lang="en-US" sz="20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lnSpc>
                <a:spcPct val="90000"/>
              </a:lnSpc>
              <a:defRPr/>
            </a:pPr>
            <a:r>
              <a:rPr lang="en-US" sz="1600" b="1" dirty="0" smtClean="0">
                <a:solidFill>
                  <a:schemeClr val="tx2">
                    <a:lumMod val="75000"/>
                  </a:schemeClr>
                </a:solidFill>
              </a:rPr>
              <a:t>Department </a:t>
            </a:r>
            <a:r>
              <a:rPr lang="en-US" sz="1600" b="1" dirty="0">
                <a:solidFill>
                  <a:schemeClr val="tx2">
                    <a:lumMod val="75000"/>
                  </a:schemeClr>
                </a:solidFill>
              </a:rPr>
              <a:t>of </a:t>
            </a:r>
            <a:r>
              <a:rPr lang="en-US" sz="1600" b="1" dirty="0" smtClean="0">
                <a:solidFill>
                  <a:schemeClr val="tx2">
                    <a:lumMod val="75000"/>
                  </a:schemeClr>
                </a:solidFill>
              </a:rPr>
              <a:t>Economics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1600" b="1" dirty="0" smtClean="0">
                <a:solidFill>
                  <a:schemeClr val="tx2">
                    <a:lumMod val="75000"/>
                  </a:schemeClr>
                </a:solidFill>
              </a:rPr>
              <a:t>Central </a:t>
            </a:r>
            <a:r>
              <a:rPr lang="en-US" sz="1600" b="1" dirty="0">
                <a:solidFill>
                  <a:schemeClr val="tx2">
                    <a:lumMod val="75000"/>
                  </a:schemeClr>
                </a:solidFill>
              </a:rPr>
              <a:t>Bank of Brazil</a:t>
            </a:r>
          </a:p>
          <a:p>
            <a:pPr algn="ctr">
              <a:lnSpc>
                <a:spcPct val="90000"/>
              </a:lnSpc>
              <a:defRPr/>
            </a:pPr>
            <a:endParaRPr lang="en-US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" name="Conector reto 4"/>
          <p:cNvCxnSpPr/>
          <p:nvPr/>
        </p:nvCxnSpPr>
        <p:spPr>
          <a:xfrm>
            <a:off x="791580" y="2708920"/>
            <a:ext cx="7920880" cy="0"/>
          </a:xfrm>
          <a:prstGeom prst="line">
            <a:avLst/>
          </a:prstGeom>
          <a:ln w="317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to 5"/>
          <p:cNvCxnSpPr/>
          <p:nvPr/>
        </p:nvCxnSpPr>
        <p:spPr>
          <a:xfrm>
            <a:off x="943980" y="4365104"/>
            <a:ext cx="7920880" cy="0"/>
          </a:xfrm>
          <a:prstGeom prst="line">
            <a:avLst/>
          </a:prstGeom>
          <a:ln w="317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779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323528" y="188640"/>
            <a:ext cx="7992888" cy="1041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364" tIns="46182" rIns="92364" bIns="46182">
            <a:spAutoFit/>
          </a:bodyPr>
          <a:lstStyle/>
          <a:p>
            <a:pPr defTabSz="914014">
              <a:spcBef>
                <a:spcPct val="20000"/>
              </a:spcBef>
              <a:defRPr/>
            </a:pPr>
            <a:r>
              <a:rPr lang="pt-BR" sz="2800" b="1" dirty="0" err="1">
                <a:solidFill>
                  <a:schemeClr val="tx2">
                    <a:lumMod val="75000"/>
                  </a:schemeClr>
                </a:solidFill>
              </a:rPr>
              <a:t>Reinvested</a:t>
            </a:r>
            <a:r>
              <a:rPr lang="pt-BR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t-BR" sz="2800" b="1" dirty="0" err="1">
                <a:solidFill>
                  <a:schemeClr val="tx2">
                    <a:lumMod val="75000"/>
                  </a:schemeClr>
                </a:solidFill>
              </a:rPr>
              <a:t>Earnings</a:t>
            </a:r>
            <a:r>
              <a:rPr lang="pt-BR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t-BR" sz="2800" b="1" dirty="0" err="1">
                <a:solidFill>
                  <a:schemeClr val="tx2">
                    <a:lumMod val="75000"/>
                  </a:schemeClr>
                </a:solidFill>
              </a:rPr>
              <a:t>on</a:t>
            </a:r>
            <a:r>
              <a:rPr lang="pt-BR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t-BR" sz="2800" b="1" dirty="0" err="1" smtClean="0">
                <a:solidFill>
                  <a:schemeClr val="tx2">
                    <a:lumMod val="75000"/>
                  </a:schemeClr>
                </a:solidFill>
              </a:rPr>
              <a:t>Revenues</a:t>
            </a:r>
            <a:r>
              <a:rPr lang="pt-BR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t-BR" sz="2800" b="1" dirty="0">
                <a:solidFill>
                  <a:schemeClr val="tx2">
                    <a:lumMod val="75000"/>
                  </a:schemeClr>
                </a:solidFill>
              </a:rPr>
              <a:t>-</a:t>
            </a:r>
          </a:p>
          <a:p>
            <a:pPr defTabSz="914014">
              <a:spcBef>
                <a:spcPct val="20000"/>
              </a:spcBef>
              <a:defRPr/>
            </a:pPr>
            <a:r>
              <a:rPr lang="pt-BR" sz="2800" b="1" dirty="0" err="1">
                <a:solidFill>
                  <a:schemeClr val="tx2">
                    <a:lumMod val="75000"/>
                  </a:schemeClr>
                </a:solidFill>
              </a:rPr>
              <a:t>Direct</a:t>
            </a:r>
            <a:r>
              <a:rPr lang="pt-BR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t-BR" sz="2800" b="1" dirty="0" err="1">
                <a:solidFill>
                  <a:schemeClr val="tx2">
                    <a:lumMod val="75000"/>
                  </a:schemeClr>
                </a:solidFill>
              </a:rPr>
              <a:t>Investment</a:t>
            </a:r>
            <a:r>
              <a:rPr lang="pt-BR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t-BR" sz="2800" b="1" dirty="0" err="1" smtClean="0">
                <a:solidFill>
                  <a:schemeClr val="tx2">
                    <a:lumMod val="75000"/>
                  </a:schemeClr>
                </a:solidFill>
              </a:rPr>
              <a:t>Assets</a:t>
            </a:r>
            <a:endParaRPr lang="pt-BR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5576" y="1556792"/>
            <a:ext cx="784887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eaLnBrk="0" hangingPunct="0">
              <a:lnSpc>
                <a:spcPct val="150000"/>
              </a:lnSpc>
              <a:buSzPct val="75000"/>
              <a:buFont typeface="Wingdings" panose="05000000000000000000" pitchFamily="2" charset="2"/>
              <a:buChar char="q"/>
            </a:pPr>
            <a:r>
              <a:rPr lang="en-US" sz="2000" dirty="0" smtClean="0"/>
              <a:t>Brazilian Capital Abroad (CBE): information on profits from investment abroad:</a:t>
            </a:r>
          </a:p>
          <a:p>
            <a:pPr marL="800100" lvl="1" indent="-342900" algn="just" eaLnBrk="0" hangingPunct="0">
              <a:lnSpc>
                <a:spcPct val="150000"/>
              </a:lnSpc>
              <a:buSzPct val="75000"/>
              <a:buFont typeface="Wingdings" panose="05000000000000000000" pitchFamily="2" charset="2"/>
              <a:buChar char="q"/>
            </a:pPr>
            <a:r>
              <a:rPr lang="en-US" sz="2000" dirty="0" smtClean="0"/>
              <a:t>Annual population survey                           no extrapolation needed;</a:t>
            </a:r>
          </a:p>
          <a:p>
            <a:pPr marL="800100" lvl="1" indent="-342900" algn="just" eaLnBrk="0" hangingPunct="0">
              <a:lnSpc>
                <a:spcPct val="150000"/>
              </a:lnSpc>
              <a:buSzPct val="75000"/>
              <a:buFont typeface="Wingdings" panose="05000000000000000000" pitchFamily="2" charset="2"/>
              <a:buChar char="q"/>
            </a:pPr>
            <a:r>
              <a:rPr lang="en-US" sz="2000" dirty="0" smtClean="0"/>
              <a:t>Monthly distribution/estimation based on PMI index, as the U.S. is a major investment destination for Brazil;</a:t>
            </a:r>
          </a:p>
          <a:p>
            <a:pPr marL="800100" lvl="1" indent="-342900" algn="just" eaLnBrk="0" hangingPunct="0">
              <a:lnSpc>
                <a:spcPct val="150000"/>
              </a:lnSpc>
              <a:buSzPct val="75000"/>
              <a:buFont typeface="Wingdings" panose="05000000000000000000" pitchFamily="2" charset="2"/>
              <a:buChar char="q"/>
            </a:pPr>
            <a:r>
              <a:rPr lang="en-US" sz="2000" dirty="0" smtClean="0"/>
              <a:t>Current estimation is a forecast based on global economic indicators;</a:t>
            </a:r>
          </a:p>
          <a:p>
            <a:pPr marL="800100" lvl="1" indent="-342900" algn="just" eaLnBrk="0" hangingPunct="0">
              <a:lnSpc>
                <a:spcPct val="150000"/>
              </a:lnSpc>
              <a:buSzPct val="75000"/>
              <a:buFont typeface="Wingdings" panose="05000000000000000000" pitchFamily="2" charset="2"/>
              <a:buChar char="q"/>
            </a:pPr>
            <a:r>
              <a:rPr lang="en-US" sz="2000" dirty="0" smtClean="0"/>
              <a:t>Dividends are the smoothed current series, provided by ITRS.</a:t>
            </a:r>
            <a:endParaRPr lang="en-US" sz="2000" dirty="0"/>
          </a:p>
          <a:p>
            <a:endParaRPr lang="es-ES_tradnl" dirty="0"/>
          </a:p>
        </p:txBody>
      </p:sp>
      <p:sp>
        <p:nvSpPr>
          <p:cNvPr id="3" name="Right Arrow 2"/>
          <p:cNvSpPr/>
          <p:nvPr/>
        </p:nvSpPr>
        <p:spPr>
          <a:xfrm>
            <a:off x="4572000" y="2708920"/>
            <a:ext cx="1008112" cy="21602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9987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467544" y="116632"/>
            <a:ext cx="7128792" cy="905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364" tIns="46182" rIns="92364" bIns="46182">
            <a:spAutoFit/>
          </a:bodyPr>
          <a:lstStyle/>
          <a:p>
            <a:pPr defTabSz="914014">
              <a:spcBef>
                <a:spcPct val="20000"/>
              </a:spcBef>
              <a:defRPr/>
            </a:pPr>
            <a:r>
              <a:rPr lang="pt-BR" sz="2400" b="1" dirty="0" err="1">
                <a:solidFill>
                  <a:schemeClr val="tx2">
                    <a:lumMod val="75000"/>
                  </a:schemeClr>
                </a:solidFill>
              </a:rPr>
              <a:t>Reinvested</a:t>
            </a:r>
            <a:r>
              <a:rPr lang="pt-BR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t-BR" sz="2400" b="1" dirty="0" err="1">
                <a:solidFill>
                  <a:schemeClr val="tx2">
                    <a:lumMod val="75000"/>
                  </a:schemeClr>
                </a:solidFill>
              </a:rPr>
              <a:t>Earnings</a:t>
            </a:r>
            <a:r>
              <a:rPr lang="pt-BR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t-BR" sz="2400" b="1" dirty="0" err="1">
                <a:solidFill>
                  <a:schemeClr val="tx2">
                    <a:lumMod val="75000"/>
                  </a:schemeClr>
                </a:solidFill>
              </a:rPr>
              <a:t>on</a:t>
            </a:r>
            <a:r>
              <a:rPr lang="pt-BR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t-BR" sz="2400" b="1" dirty="0" err="1">
                <a:solidFill>
                  <a:schemeClr val="tx2">
                    <a:lumMod val="75000"/>
                  </a:schemeClr>
                </a:solidFill>
              </a:rPr>
              <a:t>Revenues</a:t>
            </a:r>
            <a:r>
              <a:rPr lang="pt-BR" sz="2400" b="1" dirty="0">
                <a:solidFill>
                  <a:schemeClr val="tx2">
                    <a:lumMod val="75000"/>
                  </a:schemeClr>
                </a:solidFill>
              </a:rPr>
              <a:t> -</a:t>
            </a:r>
          </a:p>
          <a:p>
            <a:pPr defTabSz="914014">
              <a:spcBef>
                <a:spcPct val="20000"/>
              </a:spcBef>
              <a:defRPr/>
            </a:pPr>
            <a:r>
              <a:rPr lang="pt-BR" sz="2400" b="1" dirty="0" err="1">
                <a:solidFill>
                  <a:schemeClr val="tx2">
                    <a:lumMod val="75000"/>
                  </a:schemeClr>
                </a:solidFill>
              </a:rPr>
              <a:t>Direct</a:t>
            </a:r>
            <a:r>
              <a:rPr lang="pt-BR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t-BR" sz="2400" b="1" dirty="0" err="1">
                <a:solidFill>
                  <a:schemeClr val="tx2">
                    <a:lumMod val="75000"/>
                  </a:schemeClr>
                </a:solidFill>
              </a:rPr>
              <a:t>Investment</a:t>
            </a:r>
            <a:r>
              <a:rPr lang="pt-BR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t-BR" sz="2400" b="1" dirty="0" err="1">
                <a:solidFill>
                  <a:schemeClr val="tx2">
                    <a:lumMod val="75000"/>
                  </a:schemeClr>
                </a:solidFill>
              </a:rPr>
              <a:t>Assets</a:t>
            </a:r>
            <a:endParaRPr lang="pt-BR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7484207"/>
              </p:ext>
            </p:extLst>
          </p:nvPr>
        </p:nvGraphicFramePr>
        <p:xfrm>
          <a:off x="395536" y="1196752"/>
          <a:ext cx="8504419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9799120"/>
              </p:ext>
            </p:extLst>
          </p:nvPr>
        </p:nvGraphicFramePr>
        <p:xfrm>
          <a:off x="1043608" y="3861048"/>
          <a:ext cx="7200800" cy="2562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9661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715" y="-99392"/>
            <a:ext cx="8892480" cy="864096"/>
          </a:xfrm>
        </p:spPr>
        <p:txBody>
          <a:bodyPr>
            <a:noAutofit/>
          </a:bodyPr>
          <a:lstStyle/>
          <a:p>
            <a:pPr algn="l"/>
            <a:r>
              <a:rPr lang="pt-BR" dirty="0" err="1" smtClean="0">
                <a:solidFill>
                  <a:srgbClr val="002060"/>
                </a:solidFill>
              </a:rPr>
              <a:t>Reinvested</a:t>
            </a:r>
            <a:r>
              <a:rPr lang="pt-BR" dirty="0" smtClean="0">
                <a:solidFill>
                  <a:srgbClr val="002060"/>
                </a:solidFill>
              </a:rPr>
              <a:t> </a:t>
            </a:r>
            <a:r>
              <a:rPr lang="pt-BR" dirty="0" err="1" smtClean="0">
                <a:solidFill>
                  <a:srgbClr val="002060"/>
                </a:solidFill>
              </a:rPr>
              <a:t>Earnings</a:t>
            </a:r>
            <a:r>
              <a:rPr lang="pt-BR" dirty="0" smtClean="0">
                <a:solidFill>
                  <a:srgbClr val="002060"/>
                </a:solidFill>
              </a:rPr>
              <a:t> </a:t>
            </a:r>
            <a:r>
              <a:rPr lang="pt-BR" dirty="0" err="1" smtClean="0">
                <a:solidFill>
                  <a:srgbClr val="002060"/>
                </a:solidFill>
              </a:rPr>
              <a:t>Incorporation</a:t>
            </a:r>
            <a:r>
              <a:rPr lang="pt-BR" dirty="0" smtClean="0">
                <a:solidFill>
                  <a:srgbClr val="002060"/>
                </a:solidFill>
              </a:rPr>
              <a:t> </a:t>
            </a:r>
            <a:r>
              <a:rPr lang="pt-BR" dirty="0" err="1" smtClean="0">
                <a:solidFill>
                  <a:srgbClr val="002060"/>
                </a:solidFill>
              </a:rPr>
              <a:t>Impact</a:t>
            </a:r>
            <a:endParaRPr lang="pt-BR" dirty="0">
              <a:solidFill>
                <a:srgbClr val="002060"/>
              </a:solidFill>
            </a:endParaRPr>
          </a:p>
        </p:txBody>
      </p:sp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3176977"/>
              </p:ext>
            </p:extLst>
          </p:nvPr>
        </p:nvGraphicFramePr>
        <p:xfrm>
          <a:off x="1331640" y="692696"/>
          <a:ext cx="6408712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3031773"/>
              </p:ext>
            </p:extLst>
          </p:nvPr>
        </p:nvGraphicFramePr>
        <p:xfrm>
          <a:off x="107504" y="3711599"/>
          <a:ext cx="4513848" cy="2772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0219167"/>
              </p:ext>
            </p:extLst>
          </p:nvPr>
        </p:nvGraphicFramePr>
        <p:xfrm>
          <a:off x="4572000" y="3645024"/>
          <a:ext cx="4320480" cy="25437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47075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715" y="-99392"/>
            <a:ext cx="8892480" cy="864096"/>
          </a:xfrm>
        </p:spPr>
        <p:txBody>
          <a:bodyPr>
            <a:noAutofit/>
          </a:bodyPr>
          <a:lstStyle/>
          <a:p>
            <a:pPr algn="l"/>
            <a:r>
              <a:rPr lang="pt-BR" dirty="0" err="1" smtClean="0">
                <a:solidFill>
                  <a:srgbClr val="002060"/>
                </a:solidFill>
              </a:rPr>
              <a:t>Reinvested</a:t>
            </a:r>
            <a:r>
              <a:rPr lang="pt-BR" dirty="0" smtClean="0">
                <a:solidFill>
                  <a:srgbClr val="002060"/>
                </a:solidFill>
              </a:rPr>
              <a:t> </a:t>
            </a:r>
            <a:r>
              <a:rPr lang="pt-BR" dirty="0" err="1" smtClean="0">
                <a:solidFill>
                  <a:srgbClr val="002060"/>
                </a:solidFill>
              </a:rPr>
              <a:t>Earnings</a:t>
            </a:r>
            <a:r>
              <a:rPr lang="pt-BR" dirty="0" smtClean="0">
                <a:solidFill>
                  <a:srgbClr val="002060"/>
                </a:solidFill>
              </a:rPr>
              <a:t> </a:t>
            </a:r>
            <a:r>
              <a:rPr lang="pt-BR" dirty="0" err="1" smtClean="0">
                <a:solidFill>
                  <a:srgbClr val="002060"/>
                </a:solidFill>
              </a:rPr>
              <a:t>Incorporation</a:t>
            </a:r>
            <a:r>
              <a:rPr lang="pt-BR" dirty="0" smtClean="0">
                <a:solidFill>
                  <a:srgbClr val="002060"/>
                </a:solidFill>
              </a:rPr>
              <a:t> </a:t>
            </a:r>
            <a:r>
              <a:rPr lang="pt-BR" dirty="0" err="1" smtClean="0">
                <a:solidFill>
                  <a:srgbClr val="002060"/>
                </a:solidFill>
              </a:rPr>
              <a:t>Impact</a:t>
            </a:r>
            <a:endParaRPr lang="pt-BR" dirty="0">
              <a:solidFill>
                <a:srgbClr val="002060"/>
              </a:solidFill>
            </a:endParaRP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0358057"/>
              </p:ext>
            </p:extLst>
          </p:nvPr>
        </p:nvGraphicFramePr>
        <p:xfrm>
          <a:off x="467544" y="908720"/>
          <a:ext cx="8208912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0906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51520" y="260648"/>
            <a:ext cx="8352928" cy="524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364" tIns="46182" rIns="92364" bIns="46182">
            <a:spAutoFit/>
          </a:bodyPr>
          <a:lstStyle/>
          <a:p>
            <a:pPr defTabSz="914014">
              <a:spcBef>
                <a:spcPct val="20000"/>
              </a:spcBef>
              <a:defRPr/>
            </a:pPr>
            <a:r>
              <a:rPr lang="pt-BR" sz="2800" b="1" dirty="0" err="1" smtClean="0">
                <a:solidFill>
                  <a:schemeClr val="tx2">
                    <a:lumMod val="75000"/>
                  </a:schemeClr>
                </a:solidFill>
                <a:cs typeface="+mn-cs"/>
              </a:rPr>
              <a:t>Challenges</a:t>
            </a:r>
            <a:endParaRPr lang="pt-BR" sz="2800" b="1" dirty="0">
              <a:solidFill>
                <a:schemeClr val="tx2">
                  <a:lumMod val="75000"/>
                </a:schemeClr>
              </a:solidFill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99592" y="1124744"/>
            <a:ext cx="7848872" cy="4221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0" hangingPunct="0">
              <a:lnSpc>
                <a:spcPct val="150000"/>
              </a:lnSpc>
              <a:buSzPct val="75000"/>
              <a:buFont typeface="Wingdings" panose="05000000000000000000" pitchFamily="2" charset="2"/>
              <a:buChar char="q"/>
            </a:pPr>
            <a:r>
              <a:rPr lang="en-US" sz="2000" dirty="0" smtClean="0"/>
              <a:t>Brazilian external public is not used to revisions on </a:t>
            </a:r>
            <a:r>
              <a:rPr lang="en-US" sz="2000" dirty="0" err="1" smtClean="0"/>
              <a:t>BoP</a:t>
            </a:r>
            <a:r>
              <a:rPr lang="en-US" sz="2000" dirty="0" smtClean="0"/>
              <a:t> data, as statistics provided by ITRS are rarely revised. On the other hand, reinvested earnings published series will be periodically revised, as new surveys’ results are produced;</a:t>
            </a:r>
          </a:p>
          <a:p>
            <a:pPr marL="342900" indent="-342900" algn="just" eaLnBrk="0" hangingPunct="0">
              <a:lnSpc>
                <a:spcPct val="150000"/>
              </a:lnSpc>
              <a:buSzPct val="75000"/>
              <a:buFont typeface="Wingdings" panose="05000000000000000000" pitchFamily="2" charset="2"/>
              <a:buChar char="q"/>
            </a:pPr>
            <a:r>
              <a:rPr lang="en-US" sz="2000" dirty="0" smtClean="0"/>
              <a:t>Our methodology subtracts current dividends from estimated profits, although these variables don’t originate from the same economic period;</a:t>
            </a:r>
          </a:p>
          <a:p>
            <a:pPr marL="342900" indent="-342900" algn="just" eaLnBrk="0" hangingPunct="0">
              <a:lnSpc>
                <a:spcPct val="150000"/>
              </a:lnSpc>
              <a:buSzPct val="75000"/>
              <a:buFont typeface="Wingdings" panose="05000000000000000000" pitchFamily="2" charset="2"/>
              <a:buChar char="q"/>
            </a:pPr>
            <a:r>
              <a:rPr lang="en-US" sz="2000" dirty="0" smtClean="0"/>
              <a:t>Retroact reinvested earnings series until 1995.</a:t>
            </a:r>
          </a:p>
          <a:p>
            <a:pPr marL="342900" indent="-342900" algn="just" eaLnBrk="0" hangingPunct="0">
              <a:lnSpc>
                <a:spcPct val="150000"/>
              </a:lnSpc>
              <a:buSzPct val="75000"/>
              <a:buFont typeface="Wingdings" panose="05000000000000000000" pitchFamily="2" charset="2"/>
              <a:buChar char="q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4540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_tradnl" dirty="0" smtClean="0"/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_tradnl" dirty="0" smtClean="0"/>
          </a:p>
          <a:p>
            <a:pPr marL="0" indent="0">
              <a:buNone/>
            </a:pPr>
            <a:r>
              <a:rPr lang="es-ES_tradnl" dirty="0"/>
              <a:t>	</a:t>
            </a:r>
            <a:r>
              <a:rPr lang="es-ES_tradnl" dirty="0" smtClean="0"/>
              <a:t>	</a:t>
            </a:r>
            <a:r>
              <a:rPr lang="es-ES_tradnl" dirty="0" err="1" smtClean="0"/>
              <a:t>Thank</a:t>
            </a:r>
            <a:r>
              <a:rPr lang="es-ES_tradnl" dirty="0" smtClean="0"/>
              <a:t> </a:t>
            </a:r>
            <a:r>
              <a:rPr lang="es-ES_tradnl" dirty="0" err="1" smtClean="0"/>
              <a:t>you</a:t>
            </a:r>
            <a:r>
              <a:rPr lang="es-ES_tradnl" dirty="0" smtClean="0"/>
              <a:t> </a:t>
            </a:r>
            <a:r>
              <a:rPr lang="es-ES_tradnl" dirty="0" err="1" smtClean="0"/>
              <a:t>for</a:t>
            </a:r>
            <a:r>
              <a:rPr lang="es-ES_tradnl" dirty="0" smtClean="0"/>
              <a:t> </a:t>
            </a:r>
            <a:r>
              <a:rPr lang="es-ES_tradnl" dirty="0" err="1" smtClean="0"/>
              <a:t>your</a:t>
            </a:r>
            <a:r>
              <a:rPr lang="es-ES_tradnl" dirty="0" smtClean="0"/>
              <a:t> </a:t>
            </a:r>
            <a:r>
              <a:rPr lang="es-ES_tradnl" dirty="0" err="1" smtClean="0"/>
              <a:t>attention</a:t>
            </a:r>
            <a:r>
              <a:rPr lang="es-ES_tradnl" dirty="0" smtClean="0"/>
              <a:t>.</a:t>
            </a: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_tradnl" dirty="0" smtClean="0"/>
          </a:p>
          <a:p>
            <a:pPr marL="0" indent="0">
              <a:buNone/>
            </a:pPr>
            <a:r>
              <a:rPr lang="es-ES_tradnl" dirty="0" smtClean="0"/>
              <a:t>		    </a:t>
            </a:r>
            <a:r>
              <a:rPr lang="es-ES_tradnl" dirty="0" err="1" smtClean="0"/>
              <a:t>camila.maia@bcb.gov.br</a:t>
            </a:r>
            <a:endParaRPr lang="es-ES_tradnl" dirty="0"/>
          </a:p>
          <a:p>
            <a:pPr marL="0" indent="0">
              <a:buNone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0782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44001" y="188640"/>
            <a:ext cx="5302552" cy="524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364" tIns="46182" rIns="92364" bIns="46182">
            <a:spAutoFit/>
          </a:bodyPr>
          <a:lstStyle/>
          <a:p>
            <a:pPr defTabSz="914014">
              <a:spcBef>
                <a:spcPct val="20000"/>
              </a:spcBef>
              <a:defRPr/>
            </a:pP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Outline</a:t>
            </a:r>
            <a:endParaRPr lang="en-US" sz="2800" b="1" dirty="0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8195" name="Retângulo 6"/>
          <p:cNvSpPr>
            <a:spLocks noChangeArrowheads="1"/>
          </p:cNvSpPr>
          <p:nvPr/>
        </p:nvSpPr>
        <p:spPr bwMode="auto">
          <a:xfrm>
            <a:off x="611560" y="1268760"/>
            <a:ext cx="7898997" cy="5202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64" tIns="46182" rIns="92364" bIns="46182">
            <a:spAutoFit/>
          </a:bodyPr>
          <a:lstStyle/>
          <a:p>
            <a:pPr marL="457200" indent="-457200" algn="just">
              <a:lnSpc>
                <a:spcPct val="200000"/>
              </a:lnSpc>
              <a:buFont typeface="+mj-lt"/>
              <a:buAutoNum type="arabicPeriod"/>
            </a:pPr>
            <a:r>
              <a:rPr lang="en-US" sz="2400" dirty="0" smtClean="0"/>
              <a:t>Introduction</a:t>
            </a:r>
          </a:p>
          <a:p>
            <a:pPr marL="457200" indent="-457200" algn="just">
              <a:lnSpc>
                <a:spcPct val="200000"/>
              </a:lnSpc>
              <a:buFont typeface="+mj-lt"/>
              <a:buAutoNum type="arabicPeriod"/>
            </a:pPr>
            <a:r>
              <a:rPr lang="en-US" sz="2400" dirty="0" smtClean="0"/>
              <a:t>Data Sources</a:t>
            </a:r>
            <a:endParaRPr lang="en-US" sz="2400" dirty="0"/>
          </a:p>
          <a:p>
            <a:pPr marL="457200" indent="-457200" algn="just">
              <a:lnSpc>
                <a:spcPct val="200000"/>
              </a:lnSpc>
              <a:buFont typeface="+mj-lt"/>
              <a:buAutoNum type="arabicPeriod"/>
            </a:pPr>
            <a:r>
              <a:rPr lang="en-US" sz="2400" dirty="0" smtClean="0"/>
              <a:t>Reinvested Earnings on Expenditures</a:t>
            </a:r>
          </a:p>
          <a:p>
            <a:pPr marL="457200" indent="-457200" algn="just">
              <a:lnSpc>
                <a:spcPct val="200000"/>
              </a:lnSpc>
              <a:buFont typeface="+mj-lt"/>
              <a:buAutoNum type="arabicPeriod"/>
            </a:pPr>
            <a:r>
              <a:rPr lang="en-US" sz="2400" dirty="0" smtClean="0"/>
              <a:t>Reinvested Earnings on Revenues</a:t>
            </a:r>
          </a:p>
          <a:p>
            <a:pPr marL="457200" indent="-457200" algn="just">
              <a:lnSpc>
                <a:spcPct val="200000"/>
              </a:lnSpc>
              <a:buFont typeface="+mj-lt"/>
              <a:buAutoNum type="arabicPeriod"/>
            </a:pPr>
            <a:r>
              <a:rPr lang="en-US" sz="2400" dirty="0" smtClean="0"/>
              <a:t>Reinvested Earnings Incorporation Impact</a:t>
            </a:r>
          </a:p>
          <a:p>
            <a:pPr marL="457200" indent="-457200" algn="just">
              <a:lnSpc>
                <a:spcPct val="200000"/>
              </a:lnSpc>
              <a:buFont typeface="+mj-lt"/>
              <a:buAutoNum type="arabicPeriod"/>
            </a:pPr>
            <a:r>
              <a:rPr lang="en-US" sz="2400" dirty="0" smtClean="0"/>
              <a:t>Challenges</a:t>
            </a:r>
          </a:p>
          <a:p>
            <a:pPr algn="just">
              <a:lnSpc>
                <a:spcPct val="20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9241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23528" y="260648"/>
            <a:ext cx="5302552" cy="524153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2364" tIns="46182" rIns="92364" bIns="46182">
            <a:spAutoFit/>
          </a:bodyPr>
          <a:lstStyle/>
          <a:p>
            <a:pPr defTabSz="914014">
              <a:spcBef>
                <a:spcPct val="20000"/>
              </a:spcBef>
              <a:defRPr/>
            </a:pP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cs typeface="+mn-cs"/>
              </a:rPr>
              <a:t>Introduction</a:t>
            </a:r>
          </a:p>
        </p:txBody>
      </p:sp>
      <p:sp>
        <p:nvSpPr>
          <p:cNvPr id="11267" name="Retângulo 6"/>
          <p:cNvSpPr>
            <a:spLocks noChangeArrowheads="1"/>
          </p:cNvSpPr>
          <p:nvPr/>
        </p:nvSpPr>
        <p:spPr bwMode="auto">
          <a:xfrm>
            <a:off x="304244" y="818278"/>
            <a:ext cx="8619624" cy="5145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364" tIns="46182" rIns="92364" bIns="46182">
            <a:spAutoFit/>
          </a:bodyPr>
          <a:lstStyle/>
          <a:p>
            <a:pPr marL="342900" indent="-342900" algn="just" eaLnBrk="0" hangingPunct="0">
              <a:lnSpc>
                <a:spcPct val="150000"/>
              </a:lnSpc>
              <a:buSzPct val="75000"/>
              <a:buFont typeface="Wingdings" panose="05000000000000000000" pitchFamily="2" charset="2"/>
              <a:buChar char="q"/>
            </a:pPr>
            <a:r>
              <a:rPr lang="en-US" sz="2000" dirty="0" smtClean="0"/>
              <a:t>The main source of Brazil’s monthly </a:t>
            </a:r>
            <a:r>
              <a:rPr lang="en-US" sz="2000" dirty="0" err="1" smtClean="0"/>
              <a:t>BoP</a:t>
            </a:r>
            <a:r>
              <a:rPr lang="en-US" sz="2000" dirty="0" smtClean="0"/>
              <a:t> statistics is </a:t>
            </a:r>
            <a:r>
              <a:rPr lang="en-US" sz="2000" dirty="0"/>
              <a:t>an International Transaction Reporting System (ITRS), called Exchange Contract </a:t>
            </a:r>
            <a:r>
              <a:rPr lang="en-US" sz="2000" dirty="0" smtClean="0"/>
              <a:t>System;</a:t>
            </a:r>
          </a:p>
          <a:p>
            <a:pPr marL="342900" indent="-342900" algn="just" eaLnBrk="0" hangingPunct="0">
              <a:lnSpc>
                <a:spcPct val="150000"/>
              </a:lnSpc>
              <a:buSzPct val="75000"/>
              <a:buFont typeface="Wingdings" panose="05000000000000000000" pitchFamily="2" charset="2"/>
              <a:buChar char="q"/>
            </a:pPr>
            <a:r>
              <a:rPr lang="en-US" sz="2000" dirty="0"/>
              <a:t>The ITRS is reminiscent, as in many countries, from a FX control system. Although controls were lifted years ago, the exchange registration structure was kept mainly for statistical purposes</a:t>
            </a:r>
            <a:r>
              <a:rPr lang="en-US" sz="2000" dirty="0" smtClean="0"/>
              <a:t>;</a:t>
            </a:r>
          </a:p>
          <a:p>
            <a:pPr marL="342900" indent="-342900" algn="just" eaLnBrk="0" hangingPunct="0">
              <a:lnSpc>
                <a:spcPct val="150000"/>
              </a:lnSpc>
              <a:buSzPct val="75000"/>
              <a:buFont typeface="Wingdings" panose="05000000000000000000" pitchFamily="2" charset="2"/>
              <a:buChar char="q"/>
            </a:pPr>
            <a:r>
              <a:rPr lang="en-US" sz="2000" dirty="0" smtClean="0"/>
              <a:t>The ITRS captures all exchanges between domestic and foreign currencies due to transactions occurred between Brazil and the rest of the world;</a:t>
            </a:r>
          </a:p>
          <a:p>
            <a:pPr marL="342900" indent="-342900" algn="just" eaLnBrk="0" hangingPunct="0">
              <a:lnSpc>
                <a:spcPct val="150000"/>
              </a:lnSpc>
              <a:buSzPct val="75000"/>
              <a:buFont typeface="Wingdings" panose="05000000000000000000" pitchFamily="2" charset="2"/>
              <a:buChar char="q"/>
            </a:pPr>
            <a:r>
              <a:rPr lang="en-US" sz="2000" dirty="0" smtClean="0"/>
              <a:t>As reinvested earnings don’t affect exchange rates flows, they could not be compiled using information from ITRS. As a result, Brazil stopped compiling statistics on Reinvested Earnings in 1999.</a:t>
            </a:r>
            <a:endParaRPr lang="en-US" sz="2000" dirty="0"/>
          </a:p>
          <a:p>
            <a:pPr marL="342900" indent="-342900" algn="just" eaLnBrk="0" hangingPunct="0">
              <a:lnSpc>
                <a:spcPct val="150000"/>
              </a:lnSpc>
              <a:buSzPct val="75000"/>
              <a:buFont typeface="Wingdings" panose="05000000000000000000" pitchFamily="2" charset="2"/>
              <a:buChar char="q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0016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95536" y="188640"/>
            <a:ext cx="8031330" cy="524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364" tIns="46182" rIns="92364" bIns="46182">
            <a:spAutoFit/>
          </a:bodyPr>
          <a:lstStyle/>
          <a:p>
            <a:pPr lvl="0" defTabSz="914014">
              <a:spcBef>
                <a:spcPct val="20000"/>
              </a:spcBef>
              <a:defRPr/>
            </a:pPr>
            <a:r>
              <a:rPr lang="en-US" sz="2800" b="1" dirty="0" smtClean="0">
                <a:solidFill>
                  <a:srgbClr val="1F497D">
                    <a:lumMod val="75000"/>
                  </a:srgbClr>
                </a:solidFill>
                <a:latin typeface="Calibri"/>
                <a:cs typeface="+mn-cs"/>
              </a:rPr>
              <a:t>Data Sources</a:t>
            </a:r>
            <a:endParaRPr lang="en-US" sz="2800" b="1" dirty="0">
              <a:solidFill>
                <a:srgbClr val="1F497D">
                  <a:lumMod val="75000"/>
                </a:srgbClr>
              </a:solidFill>
              <a:latin typeface="Calibri"/>
              <a:cs typeface="+mn-cs"/>
            </a:endParaRPr>
          </a:p>
        </p:txBody>
      </p:sp>
      <p:sp>
        <p:nvSpPr>
          <p:cNvPr id="12291" name="Retângulo 6"/>
          <p:cNvSpPr>
            <a:spLocks noChangeArrowheads="1"/>
          </p:cNvSpPr>
          <p:nvPr/>
        </p:nvSpPr>
        <p:spPr bwMode="auto">
          <a:xfrm>
            <a:off x="251520" y="679252"/>
            <a:ext cx="8712968" cy="468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364" tIns="46182" rIns="92364" bIns="46182">
            <a:spAutoFit/>
          </a:bodyPr>
          <a:lstStyle/>
          <a:p>
            <a:pPr marL="342900" indent="-342900" algn="just" eaLnBrk="0" hangingPunct="0">
              <a:lnSpc>
                <a:spcPct val="150000"/>
              </a:lnSpc>
              <a:buSzPct val="75000"/>
              <a:buFont typeface="Wingdings" panose="05000000000000000000" pitchFamily="2" charset="2"/>
              <a:buChar char="q"/>
            </a:pPr>
            <a:r>
              <a:rPr lang="en-US" sz="2000" dirty="0" smtClean="0"/>
              <a:t>First release of monthly data on Reinvested Earnings </a:t>
            </a:r>
            <a:r>
              <a:rPr lang="en-US" sz="2000" dirty="0"/>
              <a:t>i</a:t>
            </a:r>
            <a:r>
              <a:rPr lang="en-US" sz="2000" dirty="0" smtClean="0"/>
              <a:t>n April 2015, as part of BPM6 edition adoption;</a:t>
            </a:r>
          </a:p>
          <a:p>
            <a:pPr marL="342900" indent="-342900" algn="just" eaLnBrk="0" hangingPunct="0">
              <a:lnSpc>
                <a:spcPct val="150000"/>
              </a:lnSpc>
              <a:buSzPct val="75000"/>
              <a:buFont typeface="Wingdings" panose="05000000000000000000" pitchFamily="2" charset="2"/>
              <a:buChar char="q"/>
            </a:pPr>
            <a:r>
              <a:rPr lang="en-US" sz="2000" dirty="0"/>
              <a:t>E</a:t>
            </a:r>
            <a:r>
              <a:rPr lang="en-US" sz="2000" dirty="0" smtClean="0"/>
              <a:t>stablishment of two main surveys: Census of Foreign Capital and Brazilian Capital Abroad:</a:t>
            </a:r>
          </a:p>
          <a:p>
            <a:pPr marL="800100" lvl="1" indent="-342900" algn="just" eaLnBrk="0" hangingPunct="0">
              <a:lnSpc>
                <a:spcPct val="150000"/>
              </a:lnSpc>
              <a:buSzPct val="75000"/>
              <a:buFont typeface="Wingdings" panose="05000000000000000000" pitchFamily="2" charset="2"/>
              <a:buChar char="q"/>
            </a:pPr>
            <a:r>
              <a:rPr lang="en-US" sz="2000" dirty="0" smtClean="0"/>
              <a:t>Census of Foreign Capital: focus on domestic invested enterprises. Carried out in 1995, 2000, 2005 and 2010, as a population survey, and since 2011 as an annual sample survey;</a:t>
            </a:r>
          </a:p>
          <a:p>
            <a:pPr marL="800100" lvl="1" indent="-342900" algn="just" eaLnBrk="0" hangingPunct="0">
              <a:lnSpc>
                <a:spcPct val="150000"/>
              </a:lnSpc>
              <a:buSzPct val="75000"/>
              <a:buFont typeface="Wingdings" panose="05000000000000000000" pitchFamily="2" charset="2"/>
              <a:buChar char="q"/>
            </a:pPr>
            <a:r>
              <a:rPr lang="en-US" sz="2000" dirty="0" smtClean="0"/>
              <a:t>Brazilian Capital Abroad: purpose of evaluating the stock of foreign assets held by </a:t>
            </a:r>
            <a:r>
              <a:rPr lang="en-US" sz="2000" dirty="0"/>
              <a:t>B</a:t>
            </a:r>
            <a:r>
              <a:rPr lang="en-US" sz="2000" dirty="0" smtClean="0"/>
              <a:t>razilian residents abroad. It</a:t>
            </a:r>
            <a:r>
              <a:rPr lang="uk-UA" sz="2000" dirty="0" smtClean="0"/>
              <a:t>’</a:t>
            </a:r>
            <a:r>
              <a:rPr lang="en-US" sz="2000" dirty="0" smtClean="0"/>
              <a:t>s been an annual population survey since 2001 and also a </a:t>
            </a:r>
            <a:r>
              <a:rPr lang="en-US" sz="2000" dirty="0" err="1" smtClean="0"/>
              <a:t>quaterly</a:t>
            </a:r>
            <a:r>
              <a:rPr lang="en-US" sz="2000" dirty="0" smtClean="0"/>
              <a:t> sample survey since 2011.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4784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160946" y="260648"/>
            <a:ext cx="7363381" cy="1041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364" tIns="46182" rIns="92364" bIns="46182">
            <a:spAutoFit/>
          </a:bodyPr>
          <a:lstStyle/>
          <a:p>
            <a:pPr defTabSz="914014">
              <a:spcBef>
                <a:spcPct val="20000"/>
              </a:spcBef>
              <a:defRPr/>
            </a:pPr>
            <a:r>
              <a:rPr lang="pt-BR" sz="2800" b="1" dirty="0" err="1" smtClean="0">
                <a:solidFill>
                  <a:schemeClr val="tx2">
                    <a:lumMod val="75000"/>
                  </a:schemeClr>
                </a:solidFill>
                <a:cs typeface="+mn-cs"/>
              </a:rPr>
              <a:t>Reinvested</a:t>
            </a:r>
            <a:r>
              <a:rPr lang="pt-BR" sz="2800" b="1" dirty="0" smtClean="0">
                <a:solidFill>
                  <a:schemeClr val="tx2">
                    <a:lumMod val="75000"/>
                  </a:schemeClr>
                </a:solidFill>
                <a:cs typeface="+mn-cs"/>
              </a:rPr>
              <a:t> </a:t>
            </a:r>
            <a:r>
              <a:rPr lang="pt-BR" sz="2800" b="1" dirty="0" err="1" smtClean="0">
                <a:solidFill>
                  <a:schemeClr val="tx2">
                    <a:lumMod val="75000"/>
                  </a:schemeClr>
                </a:solidFill>
                <a:cs typeface="+mn-cs"/>
              </a:rPr>
              <a:t>Earnings</a:t>
            </a:r>
            <a:r>
              <a:rPr lang="pt-BR" sz="2800" b="1" dirty="0" smtClean="0">
                <a:solidFill>
                  <a:schemeClr val="tx2">
                    <a:lumMod val="75000"/>
                  </a:schemeClr>
                </a:solidFill>
                <a:cs typeface="+mn-cs"/>
              </a:rPr>
              <a:t> </a:t>
            </a:r>
            <a:r>
              <a:rPr lang="pt-BR" sz="2800" b="1" dirty="0" err="1" smtClean="0">
                <a:solidFill>
                  <a:schemeClr val="tx2">
                    <a:lumMod val="75000"/>
                  </a:schemeClr>
                </a:solidFill>
                <a:cs typeface="+mn-cs"/>
              </a:rPr>
              <a:t>on</a:t>
            </a:r>
            <a:r>
              <a:rPr lang="pt-BR" sz="2800" b="1" dirty="0" smtClean="0">
                <a:solidFill>
                  <a:schemeClr val="tx2">
                    <a:lumMod val="75000"/>
                  </a:schemeClr>
                </a:solidFill>
                <a:cs typeface="+mn-cs"/>
              </a:rPr>
              <a:t> </a:t>
            </a:r>
            <a:r>
              <a:rPr lang="pt-BR" sz="2800" b="1" dirty="0" err="1" smtClean="0">
                <a:solidFill>
                  <a:schemeClr val="tx2">
                    <a:lumMod val="75000"/>
                  </a:schemeClr>
                </a:solidFill>
                <a:cs typeface="+mn-cs"/>
              </a:rPr>
              <a:t>Expenditures</a:t>
            </a:r>
            <a:r>
              <a:rPr lang="pt-BR" sz="2800" b="1" dirty="0" smtClean="0">
                <a:solidFill>
                  <a:schemeClr val="tx2">
                    <a:lumMod val="75000"/>
                  </a:schemeClr>
                </a:solidFill>
                <a:cs typeface="+mn-cs"/>
              </a:rPr>
              <a:t> -</a:t>
            </a:r>
          </a:p>
          <a:p>
            <a:pPr defTabSz="914014">
              <a:spcBef>
                <a:spcPct val="20000"/>
              </a:spcBef>
              <a:defRPr/>
            </a:pPr>
            <a:r>
              <a:rPr lang="pt-BR" sz="2800" b="1" dirty="0" err="1" smtClean="0">
                <a:solidFill>
                  <a:schemeClr val="tx2">
                    <a:lumMod val="75000"/>
                  </a:schemeClr>
                </a:solidFill>
                <a:cs typeface="+mn-cs"/>
              </a:rPr>
              <a:t>Direct</a:t>
            </a:r>
            <a:r>
              <a:rPr lang="pt-BR" sz="2800" b="1" dirty="0" smtClean="0">
                <a:solidFill>
                  <a:schemeClr val="tx2">
                    <a:lumMod val="75000"/>
                  </a:schemeClr>
                </a:solidFill>
                <a:cs typeface="+mn-cs"/>
              </a:rPr>
              <a:t> </a:t>
            </a:r>
            <a:r>
              <a:rPr lang="pt-BR" sz="2800" b="1" dirty="0" err="1" smtClean="0">
                <a:solidFill>
                  <a:schemeClr val="tx2">
                    <a:lumMod val="75000"/>
                  </a:schemeClr>
                </a:solidFill>
                <a:cs typeface="+mn-cs"/>
              </a:rPr>
              <a:t>Investment</a:t>
            </a:r>
            <a:r>
              <a:rPr lang="pt-BR" sz="2800" b="1" dirty="0" smtClean="0">
                <a:solidFill>
                  <a:schemeClr val="tx2">
                    <a:lumMod val="75000"/>
                  </a:schemeClr>
                </a:solidFill>
                <a:cs typeface="+mn-cs"/>
              </a:rPr>
              <a:t> </a:t>
            </a:r>
            <a:r>
              <a:rPr lang="pt-BR" sz="2800" b="1" dirty="0" err="1" smtClean="0">
                <a:solidFill>
                  <a:schemeClr val="tx2">
                    <a:lumMod val="75000"/>
                  </a:schemeClr>
                </a:solidFill>
                <a:cs typeface="+mn-cs"/>
              </a:rPr>
              <a:t>Liabilities</a:t>
            </a:r>
            <a:endParaRPr lang="pt-BR" sz="2800" b="1" dirty="0">
              <a:solidFill>
                <a:schemeClr val="tx2">
                  <a:lumMod val="75000"/>
                </a:schemeClr>
              </a:solidFill>
              <a:cs typeface="+mn-cs"/>
            </a:endParaRPr>
          </a:p>
        </p:txBody>
      </p:sp>
      <p:sp>
        <p:nvSpPr>
          <p:cNvPr id="13315" name="Retângulo 2"/>
          <p:cNvSpPr>
            <a:spLocks noChangeArrowheads="1"/>
          </p:cNvSpPr>
          <p:nvPr/>
        </p:nvSpPr>
        <p:spPr bwMode="auto">
          <a:xfrm>
            <a:off x="465703" y="1196752"/>
            <a:ext cx="7973181" cy="468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64" tIns="46182" rIns="92364" bIns="46182">
            <a:spAutoFit/>
          </a:bodyPr>
          <a:lstStyle/>
          <a:p>
            <a:pPr marL="342900" lvl="1" indent="-342900" algn="just" eaLnBrk="0" hangingPunct="0">
              <a:lnSpc>
                <a:spcPct val="150000"/>
              </a:lnSpc>
              <a:buSzPct val="75000"/>
              <a:buFont typeface="Wingdings" panose="05000000000000000000" pitchFamily="2" charset="2"/>
              <a:buChar char="q"/>
            </a:pPr>
            <a:r>
              <a:rPr lang="en-US" sz="2000" dirty="0" smtClean="0"/>
              <a:t>Census of Foreign Capital: information on enterprises’ profits</a:t>
            </a:r>
          </a:p>
          <a:p>
            <a:pPr marL="800100" lvl="2" indent="-342900" algn="just" eaLnBrk="0" hangingPunct="0">
              <a:lnSpc>
                <a:spcPct val="150000"/>
              </a:lnSpc>
              <a:buSzPct val="75000"/>
              <a:buFont typeface="Wingdings" panose="05000000000000000000" pitchFamily="2" charset="2"/>
              <a:buChar char="q"/>
            </a:pPr>
            <a:r>
              <a:rPr lang="en-US" sz="2000" dirty="0" smtClean="0"/>
              <a:t>2010: population survey</a:t>
            </a:r>
          </a:p>
          <a:p>
            <a:pPr marL="800100" lvl="2" indent="-342900" algn="just" eaLnBrk="0" hangingPunct="0">
              <a:lnSpc>
                <a:spcPct val="150000"/>
              </a:lnSpc>
              <a:buSzPct val="75000"/>
              <a:buFont typeface="Wingdings" panose="05000000000000000000" pitchFamily="2" charset="2"/>
              <a:buChar char="q"/>
            </a:pPr>
            <a:r>
              <a:rPr lang="en-US" sz="2000" dirty="0" smtClean="0"/>
              <a:t>2011 and beyond: sample survey</a:t>
            </a:r>
          </a:p>
          <a:p>
            <a:pPr marL="1257300" lvl="3" indent="-342900" algn="just" eaLnBrk="0" hangingPunct="0">
              <a:lnSpc>
                <a:spcPct val="150000"/>
              </a:lnSpc>
              <a:buSzPct val="75000"/>
              <a:buFont typeface="Wingdings" panose="05000000000000000000" pitchFamily="2" charset="2"/>
              <a:buChar char="q"/>
            </a:pPr>
            <a:r>
              <a:rPr lang="en-US" sz="2000" dirty="0" smtClean="0"/>
              <a:t>Extrapolating sample data to estimate population data</a:t>
            </a:r>
          </a:p>
          <a:p>
            <a:pPr marL="1257300" lvl="3" indent="-342900" algn="just" eaLnBrk="0" hangingPunct="0">
              <a:lnSpc>
                <a:spcPct val="150000"/>
              </a:lnSpc>
              <a:buSzPct val="75000"/>
              <a:buFont typeface="Wingdings" panose="05000000000000000000" pitchFamily="2" charset="2"/>
              <a:buChar char="q"/>
            </a:pPr>
            <a:endParaRPr lang="en-US" sz="2000" dirty="0" smtClean="0"/>
          </a:p>
          <a:p>
            <a:pPr marL="914400" lvl="3" algn="just" eaLnBrk="0" hangingPunct="0">
              <a:lnSpc>
                <a:spcPct val="150000"/>
              </a:lnSpc>
              <a:buSzPct val="75000"/>
            </a:pPr>
            <a:endParaRPr lang="en-US" sz="2000" dirty="0"/>
          </a:p>
          <a:p>
            <a:pPr marL="1257300" lvl="3" indent="-342900" algn="just" eaLnBrk="0" hangingPunct="0">
              <a:lnSpc>
                <a:spcPct val="150000"/>
              </a:lnSpc>
              <a:buSzPct val="75000"/>
              <a:buFont typeface="Wingdings" panose="05000000000000000000" pitchFamily="2" charset="2"/>
              <a:buChar char="q"/>
            </a:pPr>
            <a:endParaRPr lang="en-US" sz="2000" dirty="0" smtClean="0"/>
          </a:p>
          <a:p>
            <a:pPr marL="1257300" lvl="3" indent="-342900" algn="just" eaLnBrk="0" hangingPunct="0">
              <a:lnSpc>
                <a:spcPct val="150000"/>
              </a:lnSpc>
              <a:buSzPct val="75000"/>
              <a:buFont typeface="Wingdings" panose="05000000000000000000" pitchFamily="2" charset="2"/>
              <a:buChar char="q"/>
            </a:pPr>
            <a:endParaRPr lang="en-US" sz="2000" dirty="0"/>
          </a:p>
          <a:p>
            <a:pPr marL="1257300" lvl="3" indent="-342900" algn="just" eaLnBrk="0" hangingPunct="0">
              <a:lnSpc>
                <a:spcPct val="150000"/>
              </a:lnSpc>
              <a:buSzPct val="75000"/>
              <a:buFont typeface="Wingdings" panose="05000000000000000000" pitchFamily="2" charset="2"/>
              <a:buChar char="q"/>
            </a:pPr>
            <a:endParaRPr lang="en-US" sz="2000" dirty="0"/>
          </a:p>
          <a:p>
            <a:pPr marL="0" lvl="1" algn="just" eaLnBrk="0" hangingPunct="0">
              <a:lnSpc>
                <a:spcPct val="150000"/>
              </a:lnSpc>
              <a:buSzPct val="75000"/>
            </a:pPr>
            <a:endParaRPr lang="en-US" sz="2000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755576" y="2996952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755576" y="1916832"/>
            <a:ext cx="0" cy="10801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6566743"/>
              </p:ext>
            </p:extLst>
          </p:nvPr>
        </p:nvGraphicFramePr>
        <p:xfrm>
          <a:off x="611560" y="3356992"/>
          <a:ext cx="7704856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1769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395536" y="116632"/>
            <a:ext cx="7344816" cy="1041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364" tIns="46182" rIns="92364" bIns="46182">
            <a:spAutoFit/>
          </a:bodyPr>
          <a:lstStyle/>
          <a:p>
            <a:pPr defTabSz="914014">
              <a:spcBef>
                <a:spcPct val="20000"/>
              </a:spcBef>
              <a:defRPr/>
            </a:pPr>
            <a:r>
              <a:rPr lang="pt-BR" sz="2800" b="1" dirty="0" err="1">
                <a:solidFill>
                  <a:schemeClr val="tx2">
                    <a:lumMod val="75000"/>
                  </a:schemeClr>
                </a:solidFill>
              </a:rPr>
              <a:t>Reinvested</a:t>
            </a:r>
            <a:r>
              <a:rPr lang="pt-BR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t-BR" sz="2800" b="1" dirty="0" err="1">
                <a:solidFill>
                  <a:schemeClr val="tx2">
                    <a:lumMod val="75000"/>
                  </a:schemeClr>
                </a:solidFill>
              </a:rPr>
              <a:t>Earnings</a:t>
            </a:r>
            <a:r>
              <a:rPr lang="pt-BR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t-BR" sz="2800" b="1" dirty="0" err="1">
                <a:solidFill>
                  <a:schemeClr val="tx2">
                    <a:lumMod val="75000"/>
                  </a:schemeClr>
                </a:solidFill>
              </a:rPr>
              <a:t>on</a:t>
            </a:r>
            <a:r>
              <a:rPr lang="pt-BR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t-BR" sz="2800" b="1" dirty="0" err="1">
                <a:solidFill>
                  <a:schemeClr val="tx2">
                    <a:lumMod val="75000"/>
                  </a:schemeClr>
                </a:solidFill>
              </a:rPr>
              <a:t>Expenditures</a:t>
            </a:r>
            <a:r>
              <a:rPr lang="pt-BR" sz="2800" b="1" dirty="0">
                <a:solidFill>
                  <a:schemeClr val="tx2">
                    <a:lumMod val="75000"/>
                  </a:schemeClr>
                </a:solidFill>
              </a:rPr>
              <a:t> -</a:t>
            </a:r>
          </a:p>
          <a:p>
            <a:pPr defTabSz="914014">
              <a:spcBef>
                <a:spcPct val="20000"/>
              </a:spcBef>
              <a:defRPr/>
            </a:pPr>
            <a:r>
              <a:rPr lang="pt-BR" sz="2800" b="1" dirty="0" err="1">
                <a:solidFill>
                  <a:schemeClr val="tx2">
                    <a:lumMod val="75000"/>
                  </a:schemeClr>
                </a:solidFill>
              </a:rPr>
              <a:t>Direct</a:t>
            </a:r>
            <a:r>
              <a:rPr lang="pt-BR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t-BR" sz="2800" b="1" dirty="0" err="1">
                <a:solidFill>
                  <a:schemeClr val="tx2">
                    <a:lumMod val="75000"/>
                  </a:schemeClr>
                </a:solidFill>
              </a:rPr>
              <a:t>Investment</a:t>
            </a:r>
            <a:r>
              <a:rPr lang="pt-BR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t-BR" sz="2800" b="1" dirty="0" err="1">
                <a:solidFill>
                  <a:schemeClr val="tx2">
                    <a:lumMod val="75000"/>
                  </a:schemeClr>
                </a:solidFill>
              </a:rPr>
              <a:t>Liabilities</a:t>
            </a:r>
            <a:endParaRPr lang="pt-BR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79512" y="1052736"/>
            <a:ext cx="8659153" cy="1732176"/>
          </a:xfrm>
          <a:prstGeom prst="rect">
            <a:avLst/>
          </a:prstGeom>
        </p:spPr>
        <p:txBody>
          <a:bodyPr wrap="square" lIns="92364" tIns="46182" rIns="92364" bIns="46182">
            <a:spAutoFit/>
          </a:bodyPr>
          <a:lstStyle/>
          <a:p>
            <a:pPr marL="342000" indent="-342000" algn="just" eaLnBrk="0" hangingPunct="0">
              <a:lnSpc>
                <a:spcPct val="150000"/>
              </a:lnSpc>
              <a:buSzPct val="75000"/>
              <a:buFont typeface="Wingdings" panose="05000000000000000000" pitchFamily="2" charset="2"/>
              <a:buChar char="q"/>
              <a:defRPr/>
            </a:pPr>
            <a:r>
              <a:rPr lang="en-US" dirty="0" smtClean="0"/>
              <a:t>ITRS: dividends data for FDI enterprises</a:t>
            </a:r>
          </a:p>
          <a:p>
            <a:pPr marL="799200" lvl="1" indent="-342000" algn="just" eaLnBrk="0" hangingPunct="0">
              <a:lnSpc>
                <a:spcPct val="150000"/>
              </a:lnSpc>
              <a:buSzPct val="75000"/>
              <a:buFont typeface="Wingdings" panose="05000000000000000000" pitchFamily="2" charset="2"/>
              <a:buChar char="q"/>
              <a:defRPr/>
            </a:pPr>
            <a:r>
              <a:rPr lang="en-US" dirty="0" smtClean="0"/>
              <a:t>Extreme volatile series</a:t>
            </a:r>
          </a:p>
          <a:p>
            <a:pPr marL="1256400" lvl="2" indent="-342000" algn="just" eaLnBrk="0" hangingPunct="0">
              <a:lnSpc>
                <a:spcPct val="150000"/>
              </a:lnSpc>
              <a:buSzPct val="75000"/>
              <a:buFont typeface="Wingdings" panose="05000000000000000000" pitchFamily="2" charset="2"/>
              <a:buChar char="q"/>
              <a:defRPr/>
            </a:pPr>
            <a:r>
              <a:rPr lang="en-US" dirty="0" smtClean="0"/>
              <a:t>Smoothing process</a:t>
            </a:r>
          </a:p>
          <a:p>
            <a:pPr lvl="2" algn="just" eaLnBrk="0" hangingPunct="0">
              <a:lnSpc>
                <a:spcPct val="150000"/>
              </a:lnSpc>
              <a:buSzPct val="75000"/>
              <a:defRPr/>
            </a:pP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67544" y="2204864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67544" y="1700808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7391136"/>
              </p:ext>
            </p:extLst>
          </p:nvPr>
        </p:nvGraphicFramePr>
        <p:xfrm>
          <a:off x="395536" y="2492896"/>
          <a:ext cx="8568952" cy="3308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4788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8291264" cy="998984"/>
          </a:xfrm>
        </p:spPr>
        <p:txBody>
          <a:bodyPr>
            <a:normAutofit/>
          </a:bodyPr>
          <a:lstStyle/>
          <a:p>
            <a:pPr defTabSz="914014">
              <a:spcBef>
                <a:spcPct val="20000"/>
              </a:spcBef>
              <a:defRPr/>
            </a:pPr>
            <a:r>
              <a:rPr lang="es-ES_tradnl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+mn-ea"/>
                <a:cs typeface="+mn-cs"/>
              </a:rPr>
              <a:t>Sectorization</a:t>
            </a:r>
            <a:r>
              <a:rPr lang="es-ES_tradnl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+mn-ea"/>
                <a:cs typeface="+mn-cs"/>
              </a:rPr>
              <a:t> and </a:t>
            </a:r>
            <a:r>
              <a:rPr lang="es-ES_tradnl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+mn-ea"/>
                <a:cs typeface="+mn-cs"/>
              </a:rPr>
              <a:t>monthly</a:t>
            </a:r>
            <a:r>
              <a:rPr lang="es-ES_tradnl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+mn-ea"/>
                <a:cs typeface="+mn-cs"/>
              </a:rPr>
              <a:t> </a:t>
            </a:r>
            <a:r>
              <a:rPr lang="es-ES_tradnl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+mn-ea"/>
                <a:cs typeface="+mn-cs"/>
              </a:rPr>
              <a:t>estimation</a:t>
            </a:r>
            <a:endParaRPr lang="es-ES_tradnl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108520" y="692696"/>
            <a:ext cx="8712968" cy="5144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7300" lvl="3" indent="-342900" algn="just" eaLnBrk="0" hangingPunct="0">
              <a:lnSpc>
                <a:spcPct val="150000"/>
              </a:lnSpc>
              <a:buSzPct val="75000"/>
              <a:buFont typeface="Wingdings" panose="05000000000000000000" pitchFamily="2" charset="2"/>
              <a:buChar char="q"/>
            </a:pPr>
            <a:r>
              <a:rPr lang="en-US" sz="2000" dirty="0"/>
              <a:t>Annual data on profits, which source is Census, and monthly data on dividends, </a:t>
            </a:r>
            <a:r>
              <a:rPr lang="en-US" sz="2000" dirty="0" smtClean="0"/>
              <a:t>provided by ITRS                         </a:t>
            </a:r>
            <a:r>
              <a:rPr lang="en-US" sz="2000" dirty="0"/>
              <a:t>challenge of constructing monthly series on profits </a:t>
            </a:r>
            <a:r>
              <a:rPr lang="en-US" sz="2000" dirty="0" smtClean="0"/>
              <a:t>through </a:t>
            </a:r>
            <a:r>
              <a:rPr lang="en-US" sz="2000" dirty="0"/>
              <a:t>annual survey </a:t>
            </a:r>
            <a:r>
              <a:rPr lang="en-US" sz="2000" dirty="0" smtClean="0"/>
              <a:t>data;</a:t>
            </a:r>
          </a:p>
          <a:p>
            <a:pPr marL="1714500" lvl="4" indent="-342900" algn="just" eaLnBrk="0" hangingPunct="0">
              <a:lnSpc>
                <a:spcPct val="150000"/>
              </a:lnSpc>
              <a:buSzPct val="75000"/>
              <a:buFont typeface="Wingdings" panose="05000000000000000000" pitchFamily="2" charset="2"/>
              <a:buChar char="q"/>
            </a:pPr>
            <a:r>
              <a:rPr lang="en-US" sz="2000" dirty="0" smtClean="0"/>
              <a:t>Economy </a:t>
            </a:r>
            <a:r>
              <a:rPr lang="en-US" sz="2000" dirty="0" err="1" smtClean="0"/>
              <a:t>sectorization</a:t>
            </a:r>
            <a:r>
              <a:rPr lang="en-US" sz="2000" dirty="0" smtClean="0"/>
              <a:t> to better reflect actual scenarios;</a:t>
            </a:r>
          </a:p>
          <a:p>
            <a:pPr marL="1714500" lvl="4" indent="-342900" algn="just" eaLnBrk="0" hangingPunct="0">
              <a:lnSpc>
                <a:spcPct val="150000"/>
              </a:lnSpc>
              <a:buSzPct val="75000"/>
              <a:buFont typeface="Wingdings" panose="05000000000000000000" pitchFamily="2" charset="2"/>
              <a:buChar char="q"/>
            </a:pPr>
            <a:r>
              <a:rPr lang="en-US" sz="2000" dirty="0" smtClean="0"/>
              <a:t>Monthly distribution/estimation of profits according to sector indicators.</a:t>
            </a:r>
          </a:p>
          <a:p>
            <a:pPr marL="1257300" lvl="3" indent="-342900" algn="just" eaLnBrk="0" hangingPunct="0">
              <a:lnSpc>
                <a:spcPct val="150000"/>
              </a:lnSpc>
              <a:buSzPct val="75000"/>
              <a:buFont typeface="Wingdings" panose="05000000000000000000" pitchFamily="2" charset="2"/>
              <a:buChar char="q"/>
            </a:pPr>
            <a:endParaRPr lang="en-US" sz="2000" dirty="0"/>
          </a:p>
          <a:p>
            <a:pPr marL="914400" lvl="3" algn="just" eaLnBrk="0" hangingPunct="0">
              <a:lnSpc>
                <a:spcPct val="150000"/>
              </a:lnSpc>
              <a:buSzPct val="75000"/>
            </a:pPr>
            <a:endParaRPr lang="en-US" sz="2000" dirty="0"/>
          </a:p>
          <a:p>
            <a:pPr marL="914400" lvl="3" algn="just" eaLnBrk="0" hangingPunct="0">
              <a:lnSpc>
                <a:spcPct val="150000"/>
              </a:lnSpc>
              <a:buSzPct val="75000"/>
            </a:pPr>
            <a:endParaRPr lang="en-US" sz="2000" dirty="0"/>
          </a:p>
          <a:p>
            <a:pPr marL="914400" lvl="3" algn="just" eaLnBrk="0" hangingPunct="0">
              <a:lnSpc>
                <a:spcPct val="150000"/>
              </a:lnSpc>
              <a:buSzPct val="75000"/>
            </a:pPr>
            <a:endParaRPr lang="en-US" sz="2000" dirty="0"/>
          </a:p>
          <a:p>
            <a:pPr marL="1257300" lvl="3" indent="-342900" algn="just" eaLnBrk="0" hangingPunct="0">
              <a:lnSpc>
                <a:spcPct val="150000"/>
              </a:lnSpc>
              <a:buSzPct val="75000"/>
              <a:buFont typeface="Wingdings" panose="05000000000000000000" pitchFamily="2" charset="2"/>
              <a:buChar char="q"/>
            </a:pPr>
            <a:endParaRPr lang="en-US" sz="2000" dirty="0"/>
          </a:p>
        </p:txBody>
      </p:sp>
      <p:sp>
        <p:nvSpPr>
          <p:cNvPr id="8" name="Right Arrow 7"/>
          <p:cNvSpPr/>
          <p:nvPr/>
        </p:nvSpPr>
        <p:spPr>
          <a:xfrm>
            <a:off x="4355976" y="1412776"/>
            <a:ext cx="1224136" cy="14401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4663110"/>
              </p:ext>
            </p:extLst>
          </p:nvPr>
        </p:nvGraphicFramePr>
        <p:xfrm>
          <a:off x="31965" y="3789040"/>
          <a:ext cx="4248472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5897166"/>
              </p:ext>
            </p:extLst>
          </p:nvPr>
        </p:nvGraphicFramePr>
        <p:xfrm>
          <a:off x="4355976" y="3212976"/>
          <a:ext cx="4237732" cy="1512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960071"/>
              </p:ext>
            </p:extLst>
          </p:nvPr>
        </p:nvGraphicFramePr>
        <p:xfrm>
          <a:off x="4499992" y="4725144"/>
          <a:ext cx="4536504" cy="20260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4411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323528" y="188640"/>
            <a:ext cx="7992888" cy="1041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364" tIns="46182" rIns="92364" bIns="46182">
            <a:spAutoFit/>
          </a:bodyPr>
          <a:lstStyle/>
          <a:p>
            <a:pPr defTabSz="914014">
              <a:spcBef>
                <a:spcPct val="20000"/>
              </a:spcBef>
              <a:defRPr/>
            </a:pPr>
            <a:r>
              <a:rPr lang="pt-BR" sz="2800" b="1" dirty="0" err="1">
                <a:solidFill>
                  <a:schemeClr val="tx2">
                    <a:lumMod val="75000"/>
                  </a:schemeClr>
                </a:solidFill>
              </a:rPr>
              <a:t>Reinvested</a:t>
            </a:r>
            <a:r>
              <a:rPr lang="pt-BR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t-BR" sz="2800" b="1" dirty="0" err="1">
                <a:solidFill>
                  <a:schemeClr val="tx2">
                    <a:lumMod val="75000"/>
                  </a:schemeClr>
                </a:solidFill>
              </a:rPr>
              <a:t>Earnings</a:t>
            </a:r>
            <a:r>
              <a:rPr lang="pt-BR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t-BR" sz="2800" b="1" dirty="0" err="1">
                <a:solidFill>
                  <a:schemeClr val="tx2">
                    <a:lumMod val="75000"/>
                  </a:schemeClr>
                </a:solidFill>
              </a:rPr>
              <a:t>on</a:t>
            </a:r>
            <a:r>
              <a:rPr lang="pt-BR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t-BR" sz="2800" b="1" dirty="0" err="1">
                <a:solidFill>
                  <a:schemeClr val="tx2">
                    <a:lumMod val="75000"/>
                  </a:schemeClr>
                </a:solidFill>
              </a:rPr>
              <a:t>Expenditures</a:t>
            </a:r>
            <a:r>
              <a:rPr lang="pt-BR" sz="2800" b="1" dirty="0">
                <a:solidFill>
                  <a:schemeClr val="tx2">
                    <a:lumMod val="75000"/>
                  </a:schemeClr>
                </a:solidFill>
              </a:rPr>
              <a:t> -</a:t>
            </a:r>
          </a:p>
          <a:p>
            <a:pPr defTabSz="914014">
              <a:spcBef>
                <a:spcPct val="20000"/>
              </a:spcBef>
              <a:defRPr/>
            </a:pPr>
            <a:r>
              <a:rPr lang="pt-BR" sz="2800" b="1" dirty="0" err="1">
                <a:solidFill>
                  <a:schemeClr val="tx2">
                    <a:lumMod val="75000"/>
                  </a:schemeClr>
                </a:solidFill>
              </a:rPr>
              <a:t>Direct</a:t>
            </a:r>
            <a:r>
              <a:rPr lang="pt-BR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t-BR" sz="2800" b="1" dirty="0" err="1">
                <a:solidFill>
                  <a:schemeClr val="tx2">
                    <a:lumMod val="75000"/>
                  </a:schemeClr>
                </a:solidFill>
              </a:rPr>
              <a:t>Investment</a:t>
            </a:r>
            <a:r>
              <a:rPr lang="pt-BR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t-BR" sz="2800" b="1" dirty="0" err="1">
                <a:solidFill>
                  <a:schemeClr val="tx2">
                    <a:lumMod val="75000"/>
                  </a:schemeClr>
                </a:solidFill>
              </a:rPr>
              <a:t>Liabilities</a:t>
            </a:r>
            <a:endParaRPr lang="pt-BR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9584059"/>
              </p:ext>
            </p:extLst>
          </p:nvPr>
        </p:nvGraphicFramePr>
        <p:xfrm>
          <a:off x="323528" y="3789040"/>
          <a:ext cx="8640960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2167156"/>
              </p:ext>
            </p:extLst>
          </p:nvPr>
        </p:nvGraphicFramePr>
        <p:xfrm>
          <a:off x="755576" y="1268760"/>
          <a:ext cx="7128792" cy="2455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0984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323528" y="188640"/>
            <a:ext cx="7992888" cy="1041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364" tIns="46182" rIns="92364" bIns="46182">
            <a:spAutoFit/>
          </a:bodyPr>
          <a:lstStyle/>
          <a:p>
            <a:pPr defTabSz="914014">
              <a:spcBef>
                <a:spcPct val="20000"/>
              </a:spcBef>
              <a:defRPr/>
            </a:pPr>
            <a:r>
              <a:rPr lang="pt-BR" sz="2800" b="1" dirty="0" err="1">
                <a:solidFill>
                  <a:schemeClr val="tx2">
                    <a:lumMod val="75000"/>
                  </a:schemeClr>
                </a:solidFill>
              </a:rPr>
              <a:t>Reinvested</a:t>
            </a:r>
            <a:r>
              <a:rPr lang="pt-BR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t-BR" sz="2800" b="1" dirty="0" err="1">
                <a:solidFill>
                  <a:schemeClr val="tx2">
                    <a:lumMod val="75000"/>
                  </a:schemeClr>
                </a:solidFill>
              </a:rPr>
              <a:t>Earnings</a:t>
            </a:r>
            <a:r>
              <a:rPr lang="pt-BR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t-BR" sz="2800" b="1" dirty="0" err="1">
                <a:solidFill>
                  <a:schemeClr val="tx2">
                    <a:lumMod val="75000"/>
                  </a:schemeClr>
                </a:solidFill>
              </a:rPr>
              <a:t>on</a:t>
            </a:r>
            <a:r>
              <a:rPr lang="pt-BR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t-BR" sz="2800" b="1" dirty="0" err="1">
                <a:solidFill>
                  <a:schemeClr val="tx2">
                    <a:lumMod val="75000"/>
                  </a:schemeClr>
                </a:solidFill>
              </a:rPr>
              <a:t>Expenditures</a:t>
            </a:r>
            <a:r>
              <a:rPr lang="pt-BR" sz="2800" b="1" dirty="0">
                <a:solidFill>
                  <a:schemeClr val="tx2">
                    <a:lumMod val="75000"/>
                  </a:schemeClr>
                </a:solidFill>
              </a:rPr>
              <a:t> -</a:t>
            </a:r>
          </a:p>
          <a:p>
            <a:pPr defTabSz="914014">
              <a:spcBef>
                <a:spcPct val="20000"/>
              </a:spcBef>
              <a:defRPr/>
            </a:pPr>
            <a:r>
              <a:rPr lang="pt-BR" sz="2800" b="1" dirty="0" err="1">
                <a:solidFill>
                  <a:schemeClr val="tx2">
                    <a:lumMod val="75000"/>
                  </a:schemeClr>
                </a:solidFill>
              </a:rPr>
              <a:t>Direct</a:t>
            </a:r>
            <a:r>
              <a:rPr lang="pt-BR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t-BR" sz="2800" b="1" dirty="0" err="1">
                <a:solidFill>
                  <a:schemeClr val="tx2">
                    <a:lumMod val="75000"/>
                  </a:schemeClr>
                </a:solidFill>
              </a:rPr>
              <a:t>Investment</a:t>
            </a:r>
            <a:r>
              <a:rPr lang="pt-BR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t-BR" sz="2800" b="1" dirty="0" err="1">
                <a:solidFill>
                  <a:schemeClr val="tx2">
                    <a:lumMod val="75000"/>
                  </a:schemeClr>
                </a:solidFill>
              </a:rPr>
              <a:t>Liabilities</a:t>
            </a:r>
            <a:endParaRPr lang="pt-BR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5576" y="1556792"/>
            <a:ext cx="784887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eaLnBrk="0" hangingPunct="0">
              <a:lnSpc>
                <a:spcPct val="150000"/>
              </a:lnSpc>
              <a:buSzPct val="75000"/>
              <a:buFont typeface="Wingdings" panose="05000000000000000000" pitchFamily="2" charset="2"/>
              <a:buChar char="q"/>
            </a:pPr>
            <a:r>
              <a:rPr lang="en-US" sz="2000" dirty="0" smtClean="0"/>
              <a:t>Census series just comprehends data until 2014, as the survey is conducted with a eight month delay from year-base.</a:t>
            </a:r>
          </a:p>
          <a:p>
            <a:pPr marL="342900" indent="-342900" algn="just" eaLnBrk="0" hangingPunct="0">
              <a:lnSpc>
                <a:spcPct val="150000"/>
              </a:lnSpc>
              <a:buSzPct val="75000"/>
              <a:buFont typeface="Wingdings" panose="05000000000000000000" pitchFamily="2" charset="2"/>
              <a:buChar char="q"/>
            </a:pPr>
            <a:r>
              <a:rPr lang="en-US" sz="2000" dirty="0" smtClean="0"/>
              <a:t>Thus, the estimation process on profits for the current year is constructed using the sectors profits forecast. Leading indicators are sector’s performance indicators, activity level indicators and firms and consumers expectations.</a:t>
            </a:r>
          </a:p>
          <a:p>
            <a:pPr marL="342900" indent="-342900" algn="just" eaLnBrk="0" hangingPunct="0">
              <a:lnSpc>
                <a:spcPct val="150000"/>
              </a:lnSpc>
              <a:buSzPct val="75000"/>
              <a:buFont typeface="Wingdings" panose="05000000000000000000" pitchFamily="2" charset="2"/>
              <a:buChar char="q"/>
            </a:pPr>
            <a:r>
              <a:rPr lang="en-US" sz="2000" dirty="0" smtClean="0"/>
              <a:t>Finally, currents dividends, extracted from ITRS, are subtracted from estimated profits in order to get reinvested earnings.</a:t>
            </a:r>
            <a:endParaRPr lang="en-US" sz="2000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07908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bertura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ud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25996</TotalTime>
  <Words>750</Words>
  <Application>Microsoft Office PowerPoint</Application>
  <PresentationFormat>Apresentação na tela (4:3)</PresentationFormat>
  <Paragraphs>121</Paragraphs>
  <Slides>15</Slides>
  <Notes>12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15</vt:i4>
      </vt:variant>
    </vt:vector>
  </HeadingPairs>
  <TitlesOfParts>
    <vt:vector size="20" baseType="lpstr">
      <vt:lpstr>Arial</vt:lpstr>
      <vt:lpstr>Calibri</vt:lpstr>
      <vt:lpstr>Wingdings</vt:lpstr>
      <vt:lpstr>abertura</vt:lpstr>
      <vt:lpstr>conteudo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Sectorization and monthly estimation</vt:lpstr>
      <vt:lpstr>Apresentação do PowerPoint</vt:lpstr>
      <vt:lpstr>Apresentação do PowerPoint</vt:lpstr>
      <vt:lpstr>Apresentação do PowerPoint</vt:lpstr>
      <vt:lpstr>Apresentação do PowerPoint</vt:lpstr>
      <vt:lpstr>Reinvested Earnings Incorporation Impact</vt:lpstr>
      <vt:lpstr>Reinvested Earnings Incorporation Impact</vt:lpstr>
      <vt:lpstr>Apresentação do PowerPoint</vt:lpstr>
      <vt:lpstr>Apresentação do PowerPoint</vt:lpstr>
    </vt:vector>
  </TitlesOfParts>
  <Company>Banco Central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XXXª Reunião do Copom</dc:title>
  <dc:creator>Emanuel Di Stefano Bezerra Freire</dc:creator>
  <cp:lastModifiedBy>Camila Maia Carneiro Costa</cp:lastModifiedBy>
  <cp:revision>1747</cp:revision>
  <cp:lastPrinted>2014-10-22T20:28:17Z</cp:lastPrinted>
  <dcterms:created xsi:type="dcterms:W3CDTF">2012-05-18T12:39:45Z</dcterms:created>
  <dcterms:modified xsi:type="dcterms:W3CDTF">2016-02-23T19:11:47Z</dcterms:modified>
</cp:coreProperties>
</file>